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5" r:id="rId3"/>
    <p:sldId id="4582" r:id="rId4"/>
    <p:sldId id="1082" r:id="rId5"/>
    <p:sldId id="2147376416" r:id="rId6"/>
    <p:sldId id="260" r:id="rId7"/>
    <p:sldId id="796" r:id="rId8"/>
    <p:sldId id="4589" r:id="rId9"/>
    <p:sldId id="4583" r:id="rId10"/>
    <p:sldId id="591" r:id="rId11"/>
    <p:sldId id="2147376428" r:id="rId12"/>
    <p:sldId id="2147376429" r:id="rId13"/>
    <p:sldId id="2147376424" r:id="rId14"/>
    <p:sldId id="1042" r:id="rId15"/>
    <p:sldId id="4591" r:id="rId16"/>
    <p:sldId id="1237" r:id="rId17"/>
    <p:sldId id="258" r:id="rId18"/>
    <p:sldId id="4572" r:id="rId19"/>
    <p:sldId id="4576" r:id="rId20"/>
    <p:sldId id="4567" r:id="rId21"/>
    <p:sldId id="4581" r:id="rId22"/>
    <p:sldId id="122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658E5D-8BB7-BF46-E36E-D1C4E42EBEAB}" name="John Cole" initials="JC" userId="S::John.Cole@uscdcb.onmicrosoft.com::15f17121-07d7-4112-8811-f59d3abf5144" providerId="AD"/>
  <p188:author id="{938627E7-7B3B-E5C3-E012-7DC390B95839}" name="Jose Carrillo" initials="JC" userId="S::jose.carrillo@uscdcb.onmicrosoft.com::cf2bf666-567a-428a-bbdc-d1285d089d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D84FAA"/>
    <a:srgbClr val="FF39D6"/>
    <a:srgbClr val="000000"/>
    <a:srgbClr val="A91D2C"/>
    <a:srgbClr val="FFFFFF"/>
    <a:srgbClr val="25205E"/>
    <a:srgbClr val="26205E"/>
    <a:srgbClr val="071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24" autoAdjust="0"/>
    <p:restoredTop sz="93475"/>
  </p:normalViewPr>
  <p:slideViewPr>
    <p:cSldViewPr snapToGrid="0">
      <p:cViewPr varScale="1">
        <p:scale>
          <a:sx n="113" d="100"/>
          <a:sy n="113" d="100"/>
        </p:scale>
        <p:origin x="20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cole/Documents/CDCB/Holstein%20Trends%20March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cole/Documents/CDCB/Holstein%20Trends%20March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0">
              <a:solidFill>
                <a:schemeClr val="accent6">
                  <a:lumMod val="20000"/>
                  <a:lumOff val="80000"/>
                </a:schemeClr>
              </a:solidFill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11095</c:v>
                </c:pt>
                <c:pt idx="1">
                  <c:v>3600000</c:v>
                </c:pt>
                <c:pt idx="2">
                  <c:v>40000000</c:v>
                </c:pt>
                <c:pt idx="3">
                  <c:v>12500000</c:v>
                </c:pt>
                <c:pt idx="4">
                  <c:v>99800000</c:v>
                </c:pt>
                <c:pt idx="5">
                  <c:v>127200000</c:v>
                </c:pt>
                <c:pt idx="6">
                  <c:v>72200000</c:v>
                </c:pt>
                <c:pt idx="7">
                  <c:v>108700000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EA-4D2A-A855-1D86A72F14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"/>
        <c:axId val="1551610064"/>
        <c:axId val="1551593744"/>
      </c:barChart>
      <c:catAx>
        <c:axId val="1551610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4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1593744"/>
        <c:crosses val="autoZero"/>
        <c:auto val="1"/>
        <c:lblAlgn val="ctr"/>
        <c:lblOffset val="100"/>
        <c:noMultiLvlLbl val="0"/>
      </c:catAx>
      <c:valAx>
        <c:axId val="15515937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1610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7E8-49EE-B378-529274190F11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7E8-49EE-B378-529274190F1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E8-49EE-B378-529274190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aseline="0" dirty="0"/>
              <a:t>Change in Holstein Fat Production (1957-2023)</a:t>
            </a:r>
          </a:p>
        </c:rich>
      </c:tx>
      <c:layout>
        <c:manualLayout>
          <c:xMode val="edge"/>
          <c:yMode val="edge"/>
          <c:x val="0.29586058661385001"/>
          <c:y val="2.93333456517986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0"/>
          <c:tx>
            <c:v>Genetics</c:v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numRef>
              <c:f>Fat!$A$4:$A$70</c:f>
              <c:numCache>
                <c:formatCode>General</c:formatCod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numCache>
            </c:numRef>
          </c:cat>
          <c:val>
            <c:numRef>
              <c:f>Fat!$M$4:$M$70</c:f>
              <c:numCache>
                <c:formatCode>General</c:formatCode>
                <c:ptCount val="67"/>
                <c:pt idx="0">
                  <c:v>199.05686043348146</c:v>
                </c:pt>
                <c:pt idx="1">
                  <c:v>202.23088782080347</c:v>
                </c:pt>
                <c:pt idx="2">
                  <c:v>207.21864514373809</c:v>
                </c:pt>
                <c:pt idx="3">
                  <c:v>213.56669991838214</c:v>
                </c:pt>
                <c:pt idx="4">
                  <c:v>218.10102475741363</c:v>
                </c:pt>
                <c:pt idx="5">
                  <c:v>221.27505214473564</c:v>
                </c:pt>
                <c:pt idx="6">
                  <c:v>222.18191711254195</c:v>
                </c:pt>
                <c:pt idx="7">
                  <c:v>224.90251201596081</c:v>
                </c:pt>
                <c:pt idx="8">
                  <c:v>225.80937698376712</c:v>
                </c:pt>
                <c:pt idx="9">
                  <c:v>229.43683685499229</c:v>
                </c:pt>
                <c:pt idx="10">
                  <c:v>232.15743175841118</c:v>
                </c:pt>
                <c:pt idx="11">
                  <c:v>234.87802666183006</c:v>
                </c:pt>
                <c:pt idx="12">
                  <c:v>237.14518908134579</c:v>
                </c:pt>
                <c:pt idx="13">
                  <c:v>234.87802666183003</c:v>
                </c:pt>
                <c:pt idx="14">
                  <c:v>236.23832411353948</c:v>
                </c:pt>
                <c:pt idx="15">
                  <c:v>243.03981137208669</c:v>
                </c:pt>
                <c:pt idx="16">
                  <c:v>248.48100117892446</c:v>
                </c:pt>
                <c:pt idx="17">
                  <c:v>256.18935340527793</c:v>
                </c:pt>
                <c:pt idx="18">
                  <c:v>258.90994830869681</c:v>
                </c:pt>
                <c:pt idx="19">
                  <c:v>260.27024576040628</c:v>
                </c:pt>
                <c:pt idx="20">
                  <c:v>263.89770563163142</c:v>
                </c:pt>
                <c:pt idx="21">
                  <c:v>266.61830053505031</c:v>
                </c:pt>
                <c:pt idx="22">
                  <c:v>268.43203047066294</c:v>
                </c:pt>
                <c:pt idx="23">
                  <c:v>270.69919289017867</c:v>
                </c:pt>
                <c:pt idx="24">
                  <c:v>273.41978779359755</c:v>
                </c:pt>
                <c:pt idx="25">
                  <c:v>278.40754511653216</c:v>
                </c:pt>
                <c:pt idx="26">
                  <c:v>284.30216740727303</c:v>
                </c:pt>
                <c:pt idx="27">
                  <c:v>288.83649224630454</c:v>
                </c:pt>
                <c:pt idx="28">
                  <c:v>292.91738460143284</c:v>
                </c:pt>
                <c:pt idx="29">
                  <c:v>301.0791693116895</c:v>
                </c:pt>
                <c:pt idx="30">
                  <c:v>303.79976421510838</c:v>
                </c:pt>
                <c:pt idx="31">
                  <c:v>312.41498140926814</c:v>
                </c:pt>
                <c:pt idx="32">
                  <c:v>321.93706357123426</c:v>
                </c:pt>
                <c:pt idx="33">
                  <c:v>325.5645234424594</c:v>
                </c:pt>
                <c:pt idx="34">
                  <c:v>330.55228076539402</c:v>
                </c:pt>
                <c:pt idx="35">
                  <c:v>336.44690305613494</c:v>
                </c:pt>
                <c:pt idx="36">
                  <c:v>338.71406547565067</c:v>
                </c:pt>
                <c:pt idx="37">
                  <c:v>345.06212025029475</c:v>
                </c:pt>
                <c:pt idx="38">
                  <c:v>358.21166228348596</c:v>
                </c:pt>
                <c:pt idx="39">
                  <c:v>367.73374444545209</c:v>
                </c:pt>
                <c:pt idx="40">
                  <c:v>379.97642151083704</c:v>
                </c:pt>
                <c:pt idx="41">
                  <c:v>376.802394123515</c:v>
                </c:pt>
                <c:pt idx="42">
                  <c:v>382.24358393035277</c:v>
                </c:pt>
                <c:pt idx="43">
                  <c:v>384.5107463498685</c:v>
                </c:pt>
                <c:pt idx="44">
                  <c:v>382.24358393035277</c:v>
                </c:pt>
                <c:pt idx="45">
                  <c:v>385.87104380157797</c:v>
                </c:pt>
                <c:pt idx="46">
                  <c:v>393.12596354402831</c:v>
                </c:pt>
                <c:pt idx="47">
                  <c:v>394.03282851183457</c:v>
                </c:pt>
                <c:pt idx="48">
                  <c:v>394.48626099573772</c:v>
                </c:pt>
                <c:pt idx="49">
                  <c:v>392.219098576222</c:v>
                </c:pt>
                <c:pt idx="50">
                  <c:v>390.85880112451258</c:v>
                </c:pt>
                <c:pt idx="51">
                  <c:v>396.29999093135029</c:v>
                </c:pt>
                <c:pt idx="52">
                  <c:v>401.28774825428491</c:v>
                </c:pt>
                <c:pt idx="53">
                  <c:v>413.07699283576676</c:v>
                </c:pt>
                <c:pt idx="54">
                  <c:v>418.97161512650769</c:v>
                </c:pt>
                <c:pt idx="55">
                  <c:v>423.50593996553914</c:v>
                </c:pt>
                <c:pt idx="56">
                  <c:v>429.85399474018317</c:v>
                </c:pt>
                <c:pt idx="57">
                  <c:v>439.37607690214929</c:v>
                </c:pt>
                <c:pt idx="58">
                  <c:v>443.45696925727759</c:v>
                </c:pt>
                <c:pt idx="59">
                  <c:v>447.08442912850273</c:v>
                </c:pt>
                <c:pt idx="60">
                  <c:v>455.69964632266255</c:v>
                </c:pt>
                <c:pt idx="61">
                  <c:v>468.39575587195066</c:v>
                </c:pt>
                <c:pt idx="62">
                  <c:v>478.82470300172304</c:v>
                </c:pt>
                <c:pt idx="63">
                  <c:v>493.33454248662372</c:v>
                </c:pt>
                <c:pt idx="64">
                  <c:v>511.01840935884644</c:v>
                </c:pt>
                <c:pt idx="65">
                  <c:v>525.98168132765034</c:v>
                </c:pt>
                <c:pt idx="66">
                  <c:v>533.23660107010062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E-4346-8161-91ABA3A21644}"/>
            </c:ext>
          </c:extLst>
        </c:ser>
        <c:ser>
          <c:idx val="0"/>
          <c:order val="1"/>
          <c:tx>
            <c:v>Management</c:v>
          </c:tx>
          <c:spPr>
            <a:solidFill>
              <a:schemeClr val="tx2"/>
            </a:solidFill>
            <a:ln w="25400">
              <a:noFill/>
            </a:ln>
            <a:effectLst/>
          </c:spPr>
          <c:cat>
            <c:numRef>
              <c:f>Fat!$A$4:$A$70</c:f>
              <c:numCache>
                <c:formatCode>General</c:formatCod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numCache>
            </c:numRef>
          </c:cat>
          <c:val>
            <c:numRef>
              <c:f>Fat!$L$4:$L$70</c:f>
              <c:numCache>
                <c:formatCode>General</c:formatCode>
                <c:ptCount val="67"/>
                <c:pt idx="0">
                  <c:v>199.05686043348146</c:v>
                </c:pt>
                <c:pt idx="1">
                  <c:v>202.68432030470663</c:v>
                </c:pt>
                <c:pt idx="2">
                  <c:v>207.21864514373809</c:v>
                </c:pt>
                <c:pt idx="3">
                  <c:v>213.11326743447898</c:v>
                </c:pt>
                <c:pt idx="4">
                  <c:v>217.19415978960734</c:v>
                </c:pt>
                <c:pt idx="5">
                  <c:v>220.36818717692935</c:v>
                </c:pt>
                <c:pt idx="6">
                  <c:v>220.36818717692935</c:v>
                </c:pt>
                <c:pt idx="7">
                  <c:v>222.18191711254192</c:v>
                </c:pt>
                <c:pt idx="8">
                  <c:v>221.7284846286388</c:v>
                </c:pt>
                <c:pt idx="9">
                  <c:v>223.5422145642514</c:v>
                </c:pt>
                <c:pt idx="10">
                  <c:v>225.35594449986397</c:v>
                </c:pt>
                <c:pt idx="11">
                  <c:v>227.16967443547657</c:v>
                </c:pt>
                <c:pt idx="12">
                  <c:v>227.62310691937972</c:v>
                </c:pt>
                <c:pt idx="13">
                  <c:v>223.99564704815452</c:v>
                </c:pt>
                <c:pt idx="14">
                  <c:v>223.54221456425137</c:v>
                </c:pt>
                <c:pt idx="15">
                  <c:v>228.07653940328285</c:v>
                </c:pt>
                <c:pt idx="16">
                  <c:v>232.15743175841118</c:v>
                </c:pt>
                <c:pt idx="17">
                  <c:v>238.05205404915205</c:v>
                </c:pt>
                <c:pt idx="18">
                  <c:v>238.5054865330552</c:v>
                </c:pt>
                <c:pt idx="19">
                  <c:v>237.59862156524895</c:v>
                </c:pt>
                <c:pt idx="20">
                  <c:v>238.95891901695836</c:v>
                </c:pt>
                <c:pt idx="21">
                  <c:v>239.41235150086152</c:v>
                </c:pt>
                <c:pt idx="22">
                  <c:v>238.50548653305526</c:v>
                </c:pt>
                <c:pt idx="23">
                  <c:v>237.59862156524895</c:v>
                </c:pt>
                <c:pt idx="24">
                  <c:v>237.14518908134579</c:v>
                </c:pt>
                <c:pt idx="25">
                  <c:v>238.95891901695839</c:v>
                </c:pt>
                <c:pt idx="26">
                  <c:v>241.67951392037725</c:v>
                </c:pt>
                <c:pt idx="27">
                  <c:v>243.49324385598987</c:v>
                </c:pt>
                <c:pt idx="28">
                  <c:v>244.40010882379613</c:v>
                </c:pt>
                <c:pt idx="29">
                  <c:v>249.38786614673074</c:v>
                </c:pt>
                <c:pt idx="30">
                  <c:v>248.93443366282762</c:v>
                </c:pt>
                <c:pt idx="31">
                  <c:v>252.1084610501496</c:v>
                </c:pt>
                <c:pt idx="32">
                  <c:v>257.5496508569874</c:v>
                </c:pt>
                <c:pt idx="33">
                  <c:v>258.0030833408905</c:v>
                </c:pt>
                <c:pt idx="34">
                  <c:v>259.81681327650313</c:v>
                </c:pt>
                <c:pt idx="35">
                  <c:v>262.99084066382517</c:v>
                </c:pt>
                <c:pt idx="36">
                  <c:v>262.53740817992201</c:v>
                </c:pt>
                <c:pt idx="37">
                  <c:v>265.71143556724405</c:v>
                </c:pt>
                <c:pt idx="38">
                  <c:v>276.59381518091953</c:v>
                </c:pt>
                <c:pt idx="39">
                  <c:v>283.39530243946678</c:v>
                </c:pt>
                <c:pt idx="40">
                  <c:v>293.370817085336</c:v>
                </c:pt>
                <c:pt idx="41">
                  <c:v>287.92962727849823</c:v>
                </c:pt>
                <c:pt idx="42">
                  <c:v>290.65022218191712</c:v>
                </c:pt>
                <c:pt idx="43">
                  <c:v>291.10365466582027</c:v>
                </c:pt>
                <c:pt idx="44">
                  <c:v>286.11589734288566</c:v>
                </c:pt>
                <c:pt idx="45">
                  <c:v>287.02276231069197</c:v>
                </c:pt>
                <c:pt idx="46">
                  <c:v>292.91738460143284</c:v>
                </c:pt>
                <c:pt idx="47">
                  <c:v>292.01051963362653</c:v>
                </c:pt>
                <c:pt idx="48">
                  <c:v>290.19678969801396</c:v>
                </c:pt>
                <c:pt idx="49">
                  <c:v>285.6624648589825</c:v>
                </c:pt>
                <c:pt idx="50">
                  <c:v>281.12814001995105</c:v>
                </c:pt>
                <c:pt idx="51">
                  <c:v>284.75559989117619</c:v>
                </c:pt>
                <c:pt idx="52">
                  <c:v>287.47619479459507</c:v>
                </c:pt>
                <c:pt idx="53">
                  <c:v>295.63797950485173</c:v>
                </c:pt>
                <c:pt idx="54">
                  <c:v>298.81200689217377</c:v>
                </c:pt>
                <c:pt idx="55">
                  <c:v>299.71887185998003</c:v>
                </c:pt>
                <c:pt idx="56">
                  <c:v>301.98603427949575</c:v>
                </c:pt>
                <c:pt idx="57">
                  <c:v>306.06692663462411</c:v>
                </c:pt>
                <c:pt idx="58">
                  <c:v>304.25319669901148</c:v>
                </c:pt>
                <c:pt idx="59">
                  <c:v>301.98603427949575</c:v>
                </c:pt>
                <c:pt idx="60">
                  <c:v>302.89289924730207</c:v>
                </c:pt>
                <c:pt idx="61">
                  <c:v>308.33408905413984</c:v>
                </c:pt>
                <c:pt idx="62">
                  <c:v>310.14781898975241</c:v>
                </c:pt>
                <c:pt idx="63">
                  <c:v>314.22871134488071</c:v>
                </c:pt>
                <c:pt idx="64">
                  <c:v>322.39049605513736</c:v>
                </c:pt>
                <c:pt idx="65">
                  <c:v>328.28511834587835</c:v>
                </c:pt>
                <c:pt idx="66">
                  <c:v>328.28511834587823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2E-4346-8161-91ABA3A21644}"/>
            </c:ext>
          </c:extLst>
        </c:ser>
        <c:ser>
          <c:idx val="1"/>
          <c:order val="2"/>
          <c:tx>
            <c:v>1957 Base</c:v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numRef>
              <c:f>Fat!$A$4:$A$70</c:f>
              <c:numCache>
                <c:formatCode>General</c:formatCod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numCache>
            </c:numRef>
          </c:cat>
          <c:val>
            <c:numRef>
              <c:f>Fat!$G$4:$G$70</c:f>
              <c:numCache>
                <c:formatCode>General</c:formatCode>
                <c:ptCount val="67"/>
                <c:pt idx="0">
                  <c:v>199.05686043348146</c:v>
                </c:pt>
                <c:pt idx="1">
                  <c:v>199.05686043348146</c:v>
                </c:pt>
                <c:pt idx="2">
                  <c:v>199.05686043348146</c:v>
                </c:pt>
                <c:pt idx="3">
                  <c:v>199.05686043348146</c:v>
                </c:pt>
                <c:pt idx="4">
                  <c:v>199.05686043348146</c:v>
                </c:pt>
                <c:pt idx="5">
                  <c:v>199.05686043348146</c:v>
                </c:pt>
                <c:pt idx="6">
                  <c:v>199.05686043348146</c:v>
                </c:pt>
                <c:pt idx="7">
                  <c:v>199.05686043348146</c:v>
                </c:pt>
                <c:pt idx="8">
                  <c:v>199.05686043348146</c:v>
                </c:pt>
                <c:pt idx="9">
                  <c:v>199.05686043348146</c:v>
                </c:pt>
                <c:pt idx="10">
                  <c:v>199.05686043348146</c:v>
                </c:pt>
                <c:pt idx="11">
                  <c:v>199.05686043348146</c:v>
                </c:pt>
                <c:pt idx="12">
                  <c:v>199.05686043348146</c:v>
                </c:pt>
                <c:pt idx="13">
                  <c:v>199.05686043348146</c:v>
                </c:pt>
                <c:pt idx="14">
                  <c:v>199.05686043348146</c:v>
                </c:pt>
                <c:pt idx="15">
                  <c:v>199.05686043348146</c:v>
                </c:pt>
                <c:pt idx="16">
                  <c:v>199.05686043348146</c:v>
                </c:pt>
                <c:pt idx="17">
                  <c:v>199.05686043348146</c:v>
                </c:pt>
                <c:pt idx="18">
                  <c:v>199.05686043348146</c:v>
                </c:pt>
                <c:pt idx="19">
                  <c:v>199.05686043348146</c:v>
                </c:pt>
                <c:pt idx="20">
                  <c:v>199.05686043348146</c:v>
                </c:pt>
                <c:pt idx="21">
                  <c:v>199.05686043348146</c:v>
                </c:pt>
                <c:pt idx="22">
                  <c:v>199.05686043348146</c:v>
                </c:pt>
                <c:pt idx="23">
                  <c:v>199.05686043348146</c:v>
                </c:pt>
                <c:pt idx="24">
                  <c:v>199.05686043348146</c:v>
                </c:pt>
                <c:pt idx="25">
                  <c:v>199.05686043348146</c:v>
                </c:pt>
                <c:pt idx="26">
                  <c:v>199.05686043348146</c:v>
                </c:pt>
                <c:pt idx="27">
                  <c:v>199.05686043348146</c:v>
                </c:pt>
                <c:pt idx="28">
                  <c:v>199.05686043348146</c:v>
                </c:pt>
                <c:pt idx="29">
                  <c:v>199.05686043348146</c:v>
                </c:pt>
                <c:pt idx="30">
                  <c:v>199.05686043348146</c:v>
                </c:pt>
                <c:pt idx="31">
                  <c:v>199.05686043348146</c:v>
                </c:pt>
                <c:pt idx="32">
                  <c:v>199.05686043348146</c:v>
                </c:pt>
                <c:pt idx="33">
                  <c:v>199.05686043348146</c:v>
                </c:pt>
                <c:pt idx="34">
                  <c:v>199.05686043348146</c:v>
                </c:pt>
                <c:pt idx="35">
                  <c:v>199.05686043348146</c:v>
                </c:pt>
                <c:pt idx="36">
                  <c:v>199.05686043348146</c:v>
                </c:pt>
                <c:pt idx="37">
                  <c:v>199.05686043348146</c:v>
                </c:pt>
                <c:pt idx="38">
                  <c:v>199.05686043348146</c:v>
                </c:pt>
                <c:pt idx="39">
                  <c:v>199.05686043348146</c:v>
                </c:pt>
                <c:pt idx="40">
                  <c:v>199.05686043348146</c:v>
                </c:pt>
                <c:pt idx="41">
                  <c:v>199.05686043348146</c:v>
                </c:pt>
                <c:pt idx="42">
                  <c:v>199.05686043348146</c:v>
                </c:pt>
                <c:pt idx="43">
                  <c:v>199.05686043348146</c:v>
                </c:pt>
                <c:pt idx="44">
                  <c:v>199.05686043348146</c:v>
                </c:pt>
                <c:pt idx="45">
                  <c:v>199.05686043348146</c:v>
                </c:pt>
                <c:pt idx="46">
                  <c:v>199.05686043348146</c:v>
                </c:pt>
                <c:pt idx="47">
                  <c:v>199.05686043348146</c:v>
                </c:pt>
                <c:pt idx="48">
                  <c:v>199.05686043348146</c:v>
                </c:pt>
                <c:pt idx="49">
                  <c:v>199.05686043348146</c:v>
                </c:pt>
                <c:pt idx="50">
                  <c:v>199.05686043348146</c:v>
                </c:pt>
                <c:pt idx="51">
                  <c:v>199.05686043348146</c:v>
                </c:pt>
                <c:pt idx="52">
                  <c:v>199.05686043348146</c:v>
                </c:pt>
                <c:pt idx="53">
                  <c:v>199.05686043348146</c:v>
                </c:pt>
                <c:pt idx="54">
                  <c:v>199.05686043348146</c:v>
                </c:pt>
                <c:pt idx="55">
                  <c:v>199.05686043348146</c:v>
                </c:pt>
                <c:pt idx="56">
                  <c:v>199.05686043348146</c:v>
                </c:pt>
                <c:pt idx="57">
                  <c:v>199.05686043348146</c:v>
                </c:pt>
                <c:pt idx="58">
                  <c:v>199.05686043348146</c:v>
                </c:pt>
                <c:pt idx="59">
                  <c:v>199.05686043348146</c:v>
                </c:pt>
                <c:pt idx="60">
                  <c:v>199.05686043348146</c:v>
                </c:pt>
                <c:pt idx="61">
                  <c:v>199.05686043348146</c:v>
                </c:pt>
                <c:pt idx="62">
                  <c:v>199.05686043348146</c:v>
                </c:pt>
                <c:pt idx="63">
                  <c:v>199.05686043348146</c:v>
                </c:pt>
                <c:pt idx="64">
                  <c:v>199.05686043348146</c:v>
                </c:pt>
                <c:pt idx="65">
                  <c:v>199.05686043348146</c:v>
                </c:pt>
                <c:pt idx="66">
                  <c:v>199.05686043348146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2E-4346-8161-91ABA3A21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6963536"/>
        <c:axId val="1836967568"/>
      </c:areaChart>
      <c:catAx>
        <c:axId val="18369635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/>
                  <a:t>Cow Birth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6967568"/>
        <c:crosses val="autoZero"/>
        <c:auto val="1"/>
        <c:lblAlgn val="ctr"/>
        <c:lblOffset val="100"/>
        <c:noMultiLvlLbl val="0"/>
      </c:catAx>
      <c:valAx>
        <c:axId val="183696756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/>
                  <a:t>Fat Yield (kg)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69635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'CM$'!$C$3:$C$4</c:f>
              <c:strCache>
                <c:ptCount val="2"/>
                <c:pt idx="0">
                  <c:v>Cow PTA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'CM$'!$A$5:$A$53</c:f>
              <c:numCache>
                <c:formatCode>General</c:formatCode>
                <c:ptCount val="49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</c:numCache>
            </c:numRef>
          </c:cat>
          <c:val>
            <c:numRef>
              <c:f>'CM$'!$C$5:$C$53</c:f>
              <c:numCache>
                <c:formatCode>General</c:formatCode>
                <c:ptCount val="49"/>
                <c:pt idx="0">
                  <c:v>-1378</c:v>
                </c:pt>
                <c:pt idx="1">
                  <c:v>-1366</c:v>
                </c:pt>
                <c:pt idx="2">
                  <c:v>-1349</c:v>
                </c:pt>
                <c:pt idx="3">
                  <c:v>-1340</c:v>
                </c:pt>
                <c:pt idx="4">
                  <c:v>-1325</c:v>
                </c:pt>
                <c:pt idx="5">
                  <c:v>-1309</c:v>
                </c:pt>
                <c:pt idx="6">
                  <c:v>-1285</c:v>
                </c:pt>
                <c:pt idx="7">
                  <c:v>-1265</c:v>
                </c:pt>
                <c:pt idx="8">
                  <c:v>-1240</c:v>
                </c:pt>
                <c:pt idx="9">
                  <c:v>-1219</c:v>
                </c:pt>
                <c:pt idx="10">
                  <c:v>-1194</c:v>
                </c:pt>
                <c:pt idx="11">
                  <c:v>-1178</c:v>
                </c:pt>
                <c:pt idx="12">
                  <c:v>-1158</c:v>
                </c:pt>
                <c:pt idx="13">
                  <c:v>-1115</c:v>
                </c:pt>
                <c:pt idx="14">
                  <c:v>-1082</c:v>
                </c:pt>
                <c:pt idx="15">
                  <c:v>-1053</c:v>
                </c:pt>
                <c:pt idx="16">
                  <c:v>-1028</c:v>
                </c:pt>
                <c:pt idx="17">
                  <c:v>-1010</c:v>
                </c:pt>
                <c:pt idx="18">
                  <c:v>-991</c:v>
                </c:pt>
                <c:pt idx="19">
                  <c:v>-971</c:v>
                </c:pt>
                <c:pt idx="20">
                  <c:v>-948</c:v>
                </c:pt>
                <c:pt idx="21">
                  <c:v>-930</c:v>
                </c:pt>
                <c:pt idx="22">
                  <c:v>-906</c:v>
                </c:pt>
                <c:pt idx="23">
                  <c:v>-893</c:v>
                </c:pt>
                <c:pt idx="24">
                  <c:v>-871</c:v>
                </c:pt>
                <c:pt idx="25">
                  <c:v>-861</c:v>
                </c:pt>
                <c:pt idx="26">
                  <c:v>-838</c:v>
                </c:pt>
                <c:pt idx="27">
                  <c:v>-819</c:v>
                </c:pt>
                <c:pt idx="28">
                  <c:v>-805</c:v>
                </c:pt>
                <c:pt idx="29">
                  <c:v>-787</c:v>
                </c:pt>
                <c:pt idx="30">
                  <c:v>-770</c:v>
                </c:pt>
                <c:pt idx="31">
                  <c:v>-751</c:v>
                </c:pt>
                <c:pt idx="32">
                  <c:v>-726</c:v>
                </c:pt>
                <c:pt idx="33">
                  <c:v>-706</c:v>
                </c:pt>
                <c:pt idx="34">
                  <c:v>-680</c:v>
                </c:pt>
                <c:pt idx="35">
                  <c:v>-646</c:v>
                </c:pt>
                <c:pt idx="36">
                  <c:v>-618</c:v>
                </c:pt>
                <c:pt idx="37">
                  <c:v>-581</c:v>
                </c:pt>
                <c:pt idx="38">
                  <c:v>-534</c:v>
                </c:pt>
                <c:pt idx="39">
                  <c:v>-472</c:v>
                </c:pt>
                <c:pt idx="40">
                  <c:v>-411</c:v>
                </c:pt>
                <c:pt idx="41">
                  <c:v>-347</c:v>
                </c:pt>
                <c:pt idx="42">
                  <c:v>-266</c:v>
                </c:pt>
                <c:pt idx="43">
                  <c:v>-184</c:v>
                </c:pt>
                <c:pt idx="44">
                  <c:v>-91</c:v>
                </c:pt>
                <c:pt idx="45">
                  <c:v>2</c:v>
                </c:pt>
                <c:pt idx="46">
                  <c:v>86</c:v>
                </c:pt>
                <c:pt idx="47">
                  <c:v>172</c:v>
                </c:pt>
                <c:pt idx="48">
                  <c:v>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6F-4544-AE50-C8EE553A1244}"/>
            </c:ext>
          </c:extLst>
        </c:ser>
        <c:ser>
          <c:idx val="1"/>
          <c:order val="1"/>
          <c:tx>
            <c:strRef>
              <c:f>'CM$'!$E$3:$E$4</c:f>
              <c:strCache>
                <c:ptCount val="2"/>
                <c:pt idx="0">
                  <c:v>Sire PTA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'CM$'!$A$5:$A$53</c:f>
              <c:numCache>
                <c:formatCode>General</c:formatCode>
                <c:ptCount val="49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</c:numCache>
            </c:numRef>
          </c:cat>
          <c:val>
            <c:numRef>
              <c:f>'CM$'!$E$5:$E$53</c:f>
              <c:numCache>
                <c:formatCode>General</c:formatCode>
                <c:ptCount val="49"/>
                <c:pt idx="0">
                  <c:v>-1337</c:v>
                </c:pt>
                <c:pt idx="1">
                  <c:v>-1316</c:v>
                </c:pt>
                <c:pt idx="2">
                  <c:v>-1288</c:v>
                </c:pt>
                <c:pt idx="3">
                  <c:v>-1265</c:v>
                </c:pt>
                <c:pt idx="4">
                  <c:v>-1237</c:v>
                </c:pt>
                <c:pt idx="5">
                  <c:v>-1215</c:v>
                </c:pt>
                <c:pt idx="6">
                  <c:v>-1185</c:v>
                </c:pt>
                <c:pt idx="7">
                  <c:v>-1164</c:v>
                </c:pt>
                <c:pt idx="8">
                  <c:v>-1140</c:v>
                </c:pt>
                <c:pt idx="9">
                  <c:v>-1122</c:v>
                </c:pt>
                <c:pt idx="10">
                  <c:v>-1098</c:v>
                </c:pt>
                <c:pt idx="11">
                  <c:v>-1090</c:v>
                </c:pt>
                <c:pt idx="12">
                  <c:v>-1076</c:v>
                </c:pt>
                <c:pt idx="13">
                  <c:v>-1018</c:v>
                </c:pt>
                <c:pt idx="14">
                  <c:v>-976</c:v>
                </c:pt>
                <c:pt idx="15">
                  <c:v>-949</c:v>
                </c:pt>
                <c:pt idx="16">
                  <c:v>-929</c:v>
                </c:pt>
                <c:pt idx="17">
                  <c:v>-923</c:v>
                </c:pt>
                <c:pt idx="18">
                  <c:v>-912</c:v>
                </c:pt>
                <c:pt idx="19">
                  <c:v>-896</c:v>
                </c:pt>
                <c:pt idx="20">
                  <c:v>-876</c:v>
                </c:pt>
                <c:pt idx="21">
                  <c:v>-860</c:v>
                </c:pt>
                <c:pt idx="22">
                  <c:v>-834</c:v>
                </c:pt>
                <c:pt idx="23">
                  <c:v>-825</c:v>
                </c:pt>
                <c:pt idx="24">
                  <c:v>-803</c:v>
                </c:pt>
                <c:pt idx="25">
                  <c:v>-802</c:v>
                </c:pt>
                <c:pt idx="26">
                  <c:v>-777</c:v>
                </c:pt>
                <c:pt idx="27">
                  <c:v>-758</c:v>
                </c:pt>
                <c:pt idx="28">
                  <c:v>-747</c:v>
                </c:pt>
                <c:pt idx="29">
                  <c:v>-729</c:v>
                </c:pt>
                <c:pt idx="30">
                  <c:v>-708</c:v>
                </c:pt>
                <c:pt idx="31">
                  <c:v>-688</c:v>
                </c:pt>
                <c:pt idx="32">
                  <c:v>-659</c:v>
                </c:pt>
                <c:pt idx="33">
                  <c:v>-634</c:v>
                </c:pt>
                <c:pt idx="34">
                  <c:v>-602</c:v>
                </c:pt>
                <c:pt idx="35">
                  <c:v>-558</c:v>
                </c:pt>
                <c:pt idx="36">
                  <c:v>-525</c:v>
                </c:pt>
                <c:pt idx="37">
                  <c:v>-481</c:v>
                </c:pt>
                <c:pt idx="38">
                  <c:v>-417</c:v>
                </c:pt>
                <c:pt idx="39">
                  <c:v>-326</c:v>
                </c:pt>
                <c:pt idx="40">
                  <c:v>-244</c:v>
                </c:pt>
                <c:pt idx="41">
                  <c:v>-168</c:v>
                </c:pt>
                <c:pt idx="42">
                  <c:v>-66</c:v>
                </c:pt>
                <c:pt idx="43">
                  <c:v>26</c:v>
                </c:pt>
                <c:pt idx="44">
                  <c:v>135</c:v>
                </c:pt>
                <c:pt idx="45">
                  <c:v>255</c:v>
                </c:pt>
                <c:pt idx="46">
                  <c:v>346</c:v>
                </c:pt>
                <c:pt idx="47">
                  <c:v>429</c:v>
                </c:pt>
                <c:pt idx="48">
                  <c:v>487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6F-4544-AE50-C8EE553A1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7295808"/>
        <c:axId val="1587528511"/>
      </c:lineChart>
      <c:catAx>
        <c:axId val="8872958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/>
                  <a:t>Birth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7528511"/>
        <c:crossesAt val="-1400"/>
        <c:auto val="1"/>
        <c:lblAlgn val="ctr"/>
        <c:lblOffset val="100"/>
        <c:noMultiLvlLbl val="0"/>
      </c:catAx>
      <c:valAx>
        <c:axId val="1587528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 dirty="0"/>
                  <a:t>Cheese merit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729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50F15-FC99-6146-A5F5-86EF4BB0B1CB}" type="doc">
      <dgm:prSet loTypeId="urn:microsoft.com/office/officeart/2005/8/layout/chevron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36CACA8-0BF3-1A45-AD28-1B3A043921E0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1970</a:t>
          </a:r>
        </a:p>
      </dgm:t>
    </dgm:pt>
    <dgm:pt modelId="{98E5F801-BAEB-8742-B518-A0E9E38907BB}" type="parTrans" cxnId="{6FDF22EB-1435-744C-AC4E-4E208756875B}">
      <dgm:prSet/>
      <dgm:spPr/>
      <dgm:t>
        <a:bodyPr/>
        <a:lstStyle/>
        <a:p>
          <a:endParaRPr lang="en-US"/>
        </a:p>
      </dgm:t>
    </dgm:pt>
    <dgm:pt modelId="{58D4A296-42AA-594C-81EA-CADA1A1BE191}" type="sibTrans" cxnId="{6FDF22EB-1435-744C-AC4E-4E208756875B}">
      <dgm:prSet/>
      <dgm:spPr/>
      <dgm:t>
        <a:bodyPr/>
        <a:lstStyle/>
        <a:p>
          <a:endParaRPr lang="en-US"/>
        </a:p>
      </dgm:t>
    </dgm:pt>
    <dgm:pt modelId="{3F47BA19-D53A-0C43-95E2-04FC4314471F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1990</a:t>
          </a:r>
        </a:p>
      </dgm:t>
    </dgm:pt>
    <dgm:pt modelId="{7E8DEE4C-A6BF-D243-B41B-756D17528C3F}" type="parTrans" cxnId="{87940C7B-1B2F-8E41-B29A-44C7610AB7AC}">
      <dgm:prSet/>
      <dgm:spPr/>
      <dgm:t>
        <a:bodyPr/>
        <a:lstStyle/>
        <a:p>
          <a:endParaRPr lang="en-US"/>
        </a:p>
      </dgm:t>
    </dgm:pt>
    <dgm:pt modelId="{20AF3E39-3BD7-0C49-9FF9-AB2CC71B115F}" type="sibTrans" cxnId="{87940C7B-1B2F-8E41-B29A-44C7610AB7AC}">
      <dgm:prSet/>
      <dgm:spPr/>
      <dgm:t>
        <a:bodyPr/>
        <a:lstStyle/>
        <a:p>
          <a:endParaRPr lang="en-US"/>
        </a:p>
      </dgm:t>
    </dgm:pt>
    <dgm:pt modelId="{8F71AED2-2D1E-2A42-9C2F-A2C7829B02D8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2000</a:t>
          </a:r>
        </a:p>
      </dgm:t>
    </dgm:pt>
    <dgm:pt modelId="{64601DD3-D1F0-744E-9A15-3CD6D6E935B3}" type="parTrans" cxnId="{99394DAF-3E2F-2A4F-9CA1-B240ED3DCFC2}">
      <dgm:prSet/>
      <dgm:spPr/>
      <dgm:t>
        <a:bodyPr/>
        <a:lstStyle/>
        <a:p>
          <a:endParaRPr lang="en-US"/>
        </a:p>
      </dgm:t>
    </dgm:pt>
    <dgm:pt modelId="{49FE10FE-4C89-2B40-97DC-DA2A14894FD7}" type="sibTrans" cxnId="{99394DAF-3E2F-2A4F-9CA1-B240ED3DCFC2}">
      <dgm:prSet/>
      <dgm:spPr/>
      <dgm:t>
        <a:bodyPr/>
        <a:lstStyle/>
        <a:p>
          <a:endParaRPr lang="en-US"/>
        </a:p>
      </dgm:t>
    </dgm:pt>
    <dgm:pt modelId="{E5838524-AAED-DC47-937C-9426C8BB56BE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1980</a:t>
          </a:r>
        </a:p>
      </dgm:t>
    </dgm:pt>
    <dgm:pt modelId="{5119E5B4-844E-D94A-B262-4BBBE89C34CE}" type="parTrans" cxnId="{E0899BCA-A279-8C4B-911A-965E8435D23A}">
      <dgm:prSet/>
      <dgm:spPr/>
      <dgm:t>
        <a:bodyPr/>
        <a:lstStyle/>
        <a:p>
          <a:endParaRPr lang="en-US"/>
        </a:p>
      </dgm:t>
    </dgm:pt>
    <dgm:pt modelId="{A3282FF4-5BA0-9B46-87A2-73FB4F6370B2}" type="sibTrans" cxnId="{E0899BCA-A279-8C4B-911A-965E8435D23A}">
      <dgm:prSet/>
      <dgm:spPr/>
      <dgm:t>
        <a:bodyPr/>
        <a:lstStyle/>
        <a:p>
          <a:endParaRPr lang="en-US"/>
        </a:p>
      </dgm:t>
    </dgm:pt>
    <dgm:pt modelId="{5E0B53DA-BE84-424B-916A-6541A09EAB0B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2010</a:t>
          </a:r>
        </a:p>
      </dgm:t>
    </dgm:pt>
    <dgm:pt modelId="{CFA9DD85-F242-DE4F-A7A0-4D382952A8A1}" type="parTrans" cxnId="{72A75CC8-4DA1-994F-8E7C-03C4B434C7D7}">
      <dgm:prSet/>
      <dgm:spPr/>
      <dgm:t>
        <a:bodyPr/>
        <a:lstStyle/>
        <a:p>
          <a:endParaRPr lang="en-US"/>
        </a:p>
      </dgm:t>
    </dgm:pt>
    <dgm:pt modelId="{918C4C10-EFCA-6844-B0C3-B448B2A9C2D1}" type="sibTrans" cxnId="{72A75CC8-4DA1-994F-8E7C-03C4B434C7D7}">
      <dgm:prSet/>
      <dgm:spPr/>
      <dgm:t>
        <a:bodyPr/>
        <a:lstStyle/>
        <a:p>
          <a:endParaRPr lang="en-US"/>
        </a:p>
      </dgm:t>
    </dgm:pt>
    <dgm:pt modelId="{D56940FD-B6C6-0B45-8755-DEAB50D7148C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2020</a:t>
          </a:r>
        </a:p>
      </dgm:t>
    </dgm:pt>
    <dgm:pt modelId="{3A0729B6-85E8-A14E-AF14-B0C08138A79F}" type="parTrans" cxnId="{C477D77A-5DBA-4141-B3FF-B6EAE10DD470}">
      <dgm:prSet/>
      <dgm:spPr/>
      <dgm:t>
        <a:bodyPr/>
        <a:lstStyle/>
        <a:p>
          <a:endParaRPr lang="en-US"/>
        </a:p>
      </dgm:t>
    </dgm:pt>
    <dgm:pt modelId="{0B6CA35B-DB04-4F41-A516-2803600AA3F8}" type="sibTrans" cxnId="{C477D77A-5DBA-4141-B3FF-B6EAE10DD470}">
      <dgm:prSet/>
      <dgm:spPr/>
      <dgm:t>
        <a:bodyPr/>
        <a:lstStyle/>
        <a:p>
          <a:endParaRPr lang="en-US"/>
        </a:p>
      </dgm:t>
    </dgm:pt>
    <dgm:pt modelId="{0C6301E6-3696-624C-A0FF-1325E6AF4E54}" type="pres">
      <dgm:prSet presAssocID="{D3350F15-FC99-6146-A5F5-86EF4BB0B1CB}" presName="Name0" presStyleCnt="0">
        <dgm:presLayoutVars>
          <dgm:dir/>
          <dgm:animLvl val="lvl"/>
          <dgm:resizeHandles val="exact"/>
        </dgm:presLayoutVars>
      </dgm:prSet>
      <dgm:spPr/>
    </dgm:pt>
    <dgm:pt modelId="{043AF589-F748-8449-A893-9D9030B05503}" type="pres">
      <dgm:prSet presAssocID="{F36CACA8-0BF3-1A45-AD28-1B3A043921E0}" presName="parTxOnly" presStyleLbl="node1" presStyleIdx="0" presStyleCnt="6" custScaleX="51514" custScaleY="67234">
        <dgm:presLayoutVars>
          <dgm:chMax val="0"/>
          <dgm:chPref val="0"/>
          <dgm:bulletEnabled val="1"/>
        </dgm:presLayoutVars>
      </dgm:prSet>
      <dgm:spPr/>
    </dgm:pt>
    <dgm:pt modelId="{BF7ED33B-9EE7-9A4C-9AA2-2A5AF6375FCE}" type="pres">
      <dgm:prSet presAssocID="{58D4A296-42AA-594C-81EA-CADA1A1BE191}" presName="parTxOnlySpace" presStyleCnt="0"/>
      <dgm:spPr/>
    </dgm:pt>
    <dgm:pt modelId="{248836A5-5446-F447-B508-7E3BE906B5F1}" type="pres">
      <dgm:prSet presAssocID="{E5838524-AAED-DC47-937C-9426C8BB56BE}" presName="parTxOnly" presStyleLbl="node1" presStyleIdx="1" presStyleCnt="6" custScaleX="51514" custScaleY="67234">
        <dgm:presLayoutVars>
          <dgm:chMax val="0"/>
          <dgm:chPref val="0"/>
          <dgm:bulletEnabled val="1"/>
        </dgm:presLayoutVars>
      </dgm:prSet>
      <dgm:spPr/>
    </dgm:pt>
    <dgm:pt modelId="{BDB5C6FB-3BAA-9C4B-9F9F-C959008DC426}" type="pres">
      <dgm:prSet presAssocID="{A3282FF4-5BA0-9B46-87A2-73FB4F6370B2}" presName="parTxOnlySpace" presStyleCnt="0"/>
      <dgm:spPr/>
    </dgm:pt>
    <dgm:pt modelId="{22F0FC64-ADEC-3449-A5D2-184AD0A3C086}" type="pres">
      <dgm:prSet presAssocID="{3F47BA19-D53A-0C43-95E2-04FC4314471F}" presName="parTxOnly" presStyleLbl="node1" presStyleIdx="2" presStyleCnt="6" custScaleX="51514" custScaleY="67234">
        <dgm:presLayoutVars>
          <dgm:chMax val="0"/>
          <dgm:chPref val="0"/>
          <dgm:bulletEnabled val="1"/>
        </dgm:presLayoutVars>
      </dgm:prSet>
      <dgm:spPr/>
    </dgm:pt>
    <dgm:pt modelId="{CC53C220-4AE6-5B4E-B06C-1467A9B49137}" type="pres">
      <dgm:prSet presAssocID="{20AF3E39-3BD7-0C49-9FF9-AB2CC71B115F}" presName="parTxOnlySpace" presStyleCnt="0"/>
      <dgm:spPr/>
    </dgm:pt>
    <dgm:pt modelId="{CFE3E504-7A6D-3345-BF80-E38BA183FC60}" type="pres">
      <dgm:prSet presAssocID="{8F71AED2-2D1E-2A42-9C2F-A2C7829B02D8}" presName="parTxOnly" presStyleLbl="node1" presStyleIdx="3" presStyleCnt="6" custScaleY="67234">
        <dgm:presLayoutVars>
          <dgm:chMax val="0"/>
          <dgm:chPref val="0"/>
          <dgm:bulletEnabled val="1"/>
        </dgm:presLayoutVars>
      </dgm:prSet>
      <dgm:spPr/>
    </dgm:pt>
    <dgm:pt modelId="{5B0B268F-4E3A-FE47-A6CF-94A9705C783D}" type="pres">
      <dgm:prSet presAssocID="{49FE10FE-4C89-2B40-97DC-DA2A14894FD7}" presName="parTxOnlySpace" presStyleCnt="0"/>
      <dgm:spPr/>
    </dgm:pt>
    <dgm:pt modelId="{EB967BE3-FA29-1D4C-BC53-DC48216771EA}" type="pres">
      <dgm:prSet presAssocID="{5E0B53DA-BE84-424B-916A-6541A09EAB0B}" presName="parTxOnly" presStyleLbl="node1" presStyleIdx="4" presStyleCnt="6" custScaleY="67234">
        <dgm:presLayoutVars>
          <dgm:chMax val="0"/>
          <dgm:chPref val="0"/>
          <dgm:bulletEnabled val="1"/>
        </dgm:presLayoutVars>
      </dgm:prSet>
      <dgm:spPr/>
    </dgm:pt>
    <dgm:pt modelId="{82785ADA-C6A6-954A-ABDC-ED37D5935BC4}" type="pres">
      <dgm:prSet presAssocID="{918C4C10-EFCA-6844-B0C3-B448B2A9C2D1}" presName="parTxOnlySpace" presStyleCnt="0"/>
      <dgm:spPr/>
    </dgm:pt>
    <dgm:pt modelId="{9C709C6C-28DB-884B-A657-E7EE9750BD50}" type="pres">
      <dgm:prSet presAssocID="{D56940FD-B6C6-0B45-8755-DEAB50D7148C}" presName="parTxOnly" presStyleLbl="node1" presStyleIdx="5" presStyleCnt="6" custScaleY="67234">
        <dgm:presLayoutVars>
          <dgm:chMax val="0"/>
          <dgm:chPref val="0"/>
          <dgm:bulletEnabled val="1"/>
        </dgm:presLayoutVars>
      </dgm:prSet>
      <dgm:spPr/>
    </dgm:pt>
  </dgm:ptLst>
  <dgm:cxnLst>
    <dgm:cxn modelId="{E8DA6D54-A4FE-F949-9D6B-3FEF7485E1F0}" type="presOf" srcId="{F36CACA8-0BF3-1A45-AD28-1B3A043921E0}" destId="{043AF589-F748-8449-A893-9D9030B05503}" srcOrd="0" destOrd="0" presId="urn:microsoft.com/office/officeart/2005/8/layout/chevron1"/>
    <dgm:cxn modelId="{C477D77A-5DBA-4141-B3FF-B6EAE10DD470}" srcId="{D3350F15-FC99-6146-A5F5-86EF4BB0B1CB}" destId="{D56940FD-B6C6-0B45-8755-DEAB50D7148C}" srcOrd="5" destOrd="0" parTransId="{3A0729B6-85E8-A14E-AF14-B0C08138A79F}" sibTransId="{0B6CA35B-DB04-4F41-A516-2803600AA3F8}"/>
    <dgm:cxn modelId="{87940C7B-1B2F-8E41-B29A-44C7610AB7AC}" srcId="{D3350F15-FC99-6146-A5F5-86EF4BB0B1CB}" destId="{3F47BA19-D53A-0C43-95E2-04FC4314471F}" srcOrd="2" destOrd="0" parTransId="{7E8DEE4C-A6BF-D243-B41B-756D17528C3F}" sibTransId="{20AF3E39-3BD7-0C49-9FF9-AB2CC71B115F}"/>
    <dgm:cxn modelId="{69792282-1BF5-2C4C-ADE0-4099CEEFA0CC}" type="presOf" srcId="{3F47BA19-D53A-0C43-95E2-04FC4314471F}" destId="{22F0FC64-ADEC-3449-A5D2-184AD0A3C086}" srcOrd="0" destOrd="0" presId="urn:microsoft.com/office/officeart/2005/8/layout/chevron1"/>
    <dgm:cxn modelId="{FCE53496-3894-134F-9EE7-CF8F479D77F6}" type="presOf" srcId="{E5838524-AAED-DC47-937C-9426C8BB56BE}" destId="{248836A5-5446-F447-B508-7E3BE906B5F1}" srcOrd="0" destOrd="0" presId="urn:microsoft.com/office/officeart/2005/8/layout/chevron1"/>
    <dgm:cxn modelId="{99394DAF-3E2F-2A4F-9CA1-B240ED3DCFC2}" srcId="{D3350F15-FC99-6146-A5F5-86EF4BB0B1CB}" destId="{8F71AED2-2D1E-2A42-9C2F-A2C7829B02D8}" srcOrd="3" destOrd="0" parTransId="{64601DD3-D1F0-744E-9A15-3CD6D6E935B3}" sibTransId="{49FE10FE-4C89-2B40-97DC-DA2A14894FD7}"/>
    <dgm:cxn modelId="{997180BE-FE96-7D48-9070-03EA39188BE9}" type="presOf" srcId="{5E0B53DA-BE84-424B-916A-6541A09EAB0B}" destId="{EB967BE3-FA29-1D4C-BC53-DC48216771EA}" srcOrd="0" destOrd="0" presId="urn:microsoft.com/office/officeart/2005/8/layout/chevron1"/>
    <dgm:cxn modelId="{72A75CC8-4DA1-994F-8E7C-03C4B434C7D7}" srcId="{D3350F15-FC99-6146-A5F5-86EF4BB0B1CB}" destId="{5E0B53DA-BE84-424B-916A-6541A09EAB0B}" srcOrd="4" destOrd="0" parTransId="{CFA9DD85-F242-DE4F-A7A0-4D382952A8A1}" sibTransId="{918C4C10-EFCA-6844-B0C3-B448B2A9C2D1}"/>
    <dgm:cxn modelId="{E0899BCA-A279-8C4B-911A-965E8435D23A}" srcId="{D3350F15-FC99-6146-A5F5-86EF4BB0B1CB}" destId="{E5838524-AAED-DC47-937C-9426C8BB56BE}" srcOrd="1" destOrd="0" parTransId="{5119E5B4-844E-D94A-B262-4BBBE89C34CE}" sibTransId="{A3282FF4-5BA0-9B46-87A2-73FB4F6370B2}"/>
    <dgm:cxn modelId="{19CE9AD8-E4CE-D846-9306-FB4993CD4765}" type="presOf" srcId="{8F71AED2-2D1E-2A42-9C2F-A2C7829B02D8}" destId="{CFE3E504-7A6D-3345-BF80-E38BA183FC60}" srcOrd="0" destOrd="0" presId="urn:microsoft.com/office/officeart/2005/8/layout/chevron1"/>
    <dgm:cxn modelId="{6FDF22EB-1435-744C-AC4E-4E208756875B}" srcId="{D3350F15-FC99-6146-A5F5-86EF4BB0B1CB}" destId="{F36CACA8-0BF3-1A45-AD28-1B3A043921E0}" srcOrd="0" destOrd="0" parTransId="{98E5F801-BAEB-8742-B518-A0E9E38907BB}" sibTransId="{58D4A296-42AA-594C-81EA-CADA1A1BE191}"/>
    <dgm:cxn modelId="{DF16DEF5-CBC7-EB4B-B41A-3AD06969A31D}" type="presOf" srcId="{D56940FD-B6C6-0B45-8755-DEAB50D7148C}" destId="{9C709C6C-28DB-884B-A657-E7EE9750BD50}" srcOrd="0" destOrd="0" presId="urn:microsoft.com/office/officeart/2005/8/layout/chevron1"/>
    <dgm:cxn modelId="{C95D9DFF-D376-4E43-8404-688CBB8C7D09}" type="presOf" srcId="{D3350F15-FC99-6146-A5F5-86EF4BB0B1CB}" destId="{0C6301E6-3696-624C-A0FF-1325E6AF4E54}" srcOrd="0" destOrd="0" presId="urn:microsoft.com/office/officeart/2005/8/layout/chevron1"/>
    <dgm:cxn modelId="{B789BED1-1BD2-9541-917F-A96CF6C2378F}" type="presParOf" srcId="{0C6301E6-3696-624C-A0FF-1325E6AF4E54}" destId="{043AF589-F748-8449-A893-9D9030B05503}" srcOrd="0" destOrd="0" presId="urn:microsoft.com/office/officeart/2005/8/layout/chevron1"/>
    <dgm:cxn modelId="{2DCA364E-78B5-1C46-B377-145002FEE397}" type="presParOf" srcId="{0C6301E6-3696-624C-A0FF-1325E6AF4E54}" destId="{BF7ED33B-9EE7-9A4C-9AA2-2A5AF6375FCE}" srcOrd="1" destOrd="0" presId="urn:microsoft.com/office/officeart/2005/8/layout/chevron1"/>
    <dgm:cxn modelId="{35F4EB8A-1D2A-8640-80A6-705FCAAA8429}" type="presParOf" srcId="{0C6301E6-3696-624C-A0FF-1325E6AF4E54}" destId="{248836A5-5446-F447-B508-7E3BE906B5F1}" srcOrd="2" destOrd="0" presId="urn:microsoft.com/office/officeart/2005/8/layout/chevron1"/>
    <dgm:cxn modelId="{899AFEB4-B373-FA42-BC42-8E74E49890BF}" type="presParOf" srcId="{0C6301E6-3696-624C-A0FF-1325E6AF4E54}" destId="{BDB5C6FB-3BAA-9C4B-9F9F-C959008DC426}" srcOrd="3" destOrd="0" presId="urn:microsoft.com/office/officeart/2005/8/layout/chevron1"/>
    <dgm:cxn modelId="{302D5923-55E9-5840-824B-D126CDA2720B}" type="presParOf" srcId="{0C6301E6-3696-624C-A0FF-1325E6AF4E54}" destId="{22F0FC64-ADEC-3449-A5D2-184AD0A3C086}" srcOrd="4" destOrd="0" presId="urn:microsoft.com/office/officeart/2005/8/layout/chevron1"/>
    <dgm:cxn modelId="{DC9DFA8F-2087-F346-B467-43DE946FCB34}" type="presParOf" srcId="{0C6301E6-3696-624C-A0FF-1325E6AF4E54}" destId="{CC53C220-4AE6-5B4E-B06C-1467A9B49137}" srcOrd="5" destOrd="0" presId="urn:microsoft.com/office/officeart/2005/8/layout/chevron1"/>
    <dgm:cxn modelId="{D871D4D7-BF72-BB48-8270-FE3348046A28}" type="presParOf" srcId="{0C6301E6-3696-624C-A0FF-1325E6AF4E54}" destId="{CFE3E504-7A6D-3345-BF80-E38BA183FC60}" srcOrd="6" destOrd="0" presId="urn:microsoft.com/office/officeart/2005/8/layout/chevron1"/>
    <dgm:cxn modelId="{856D7713-34B3-484E-9E2B-98B13EDD72EF}" type="presParOf" srcId="{0C6301E6-3696-624C-A0FF-1325E6AF4E54}" destId="{5B0B268F-4E3A-FE47-A6CF-94A9705C783D}" srcOrd="7" destOrd="0" presId="urn:microsoft.com/office/officeart/2005/8/layout/chevron1"/>
    <dgm:cxn modelId="{37E7841F-CD90-024D-8E6A-D20D0547EDE8}" type="presParOf" srcId="{0C6301E6-3696-624C-A0FF-1325E6AF4E54}" destId="{EB967BE3-FA29-1D4C-BC53-DC48216771EA}" srcOrd="8" destOrd="0" presId="urn:microsoft.com/office/officeart/2005/8/layout/chevron1"/>
    <dgm:cxn modelId="{40E1CDB0-B315-8E43-8E67-E2049F3E2F23}" type="presParOf" srcId="{0C6301E6-3696-624C-A0FF-1325E6AF4E54}" destId="{82785ADA-C6A6-954A-ABDC-ED37D5935BC4}" srcOrd="9" destOrd="0" presId="urn:microsoft.com/office/officeart/2005/8/layout/chevron1"/>
    <dgm:cxn modelId="{6F9CD528-B87E-D847-95F0-CA1127434F29}" type="presParOf" srcId="{0C6301E6-3696-624C-A0FF-1325E6AF4E54}" destId="{9C709C6C-28DB-884B-A657-E7EE9750BD5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AF589-F748-8449-A893-9D9030B05503}">
      <dsp:nvSpPr>
        <dsp:cNvPr id="0" name=""/>
        <dsp:cNvSpPr/>
      </dsp:nvSpPr>
      <dsp:spPr>
        <a:xfrm>
          <a:off x="2724" y="1793073"/>
          <a:ext cx="1395763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1970</a:t>
          </a:r>
        </a:p>
      </dsp:txBody>
      <dsp:txXfrm>
        <a:off x="367063" y="1793073"/>
        <a:ext cx="667086" cy="728677"/>
      </dsp:txXfrm>
    </dsp:sp>
    <dsp:sp modelId="{248836A5-5446-F447-B508-7E3BE906B5F1}">
      <dsp:nvSpPr>
        <dsp:cNvPr id="0" name=""/>
        <dsp:cNvSpPr/>
      </dsp:nvSpPr>
      <dsp:spPr>
        <a:xfrm>
          <a:off x="1127539" y="1793073"/>
          <a:ext cx="1395763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1980</a:t>
          </a:r>
        </a:p>
      </dsp:txBody>
      <dsp:txXfrm>
        <a:off x="1491878" y="1793073"/>
        <a:ext cx="667086" cy="728677"/>
      </dsp:txXfrm>
    </dsp:sp>
    <dsp:sp modelId="{22F0FC64-ADEC-3449-A5D2-184AD0A3C086}">
      <dsp:nvSpPr>
        <dsp:cNvPr id="0" name=""/>
        <dsp:cNvSpPr/>
      </dsp:nvSpPr>
      <dsp:spPr>
        <a:xfrm>
          <a:off x="2252354" y="1793073"/>
          <a:ext cx="1395763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1990</a:t>
          </a:r>
        </a:p>
      </dsp:txBody>
      <dsp:txXfrm>
        <a:off x="2616693" y="1793073"/>
        <a:ext cx="667086" cy="728677"/>
      </dsp:txXfrm>
    </dsp:sp>
    <dsp:sp modelId="{CFE3E504-7A6D-3345-BF80-E38BA183FC60}">
      <dsp:nvSpPr>
        <dsp:cNvPr id="0" name=""/>
        <dsp:cNvSpPr/>
      </dsp:nvSpPr>
      <dsp:spPr>
        <a:xfrm>
          <a:off x="3377170" y="1793073"/>
          <a:ext cx="2709484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2000</a:t>
          </a:r>
        </a:p>
      </dsp:txBody>
      <dsp:txXfrm>
        <a:off x="3741509" y="1793073"/>
        <a:ext cx="1980807" cy="728677"/>
      </dsp:txXfrm>
    </dsp:sp>
    <dsp:sp modelId="{EB967BE3-FA29-1D4C-BC53-DC48216771EA}">
      <dsp:nvSpPr>
        <dsp:cNvPr id="0" name=""/>
        <dsp:cNvSpPr/>
      </dsp:nvSpPr>
      <dsp:spPr>
        <a:xfrm>
          <a:off x="5815705" y="1793073"/>
          <a:ext cx="2709484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2010</a:t>
          </a:r>
        </a:p>
      </dsp:txBody>
      <dsp:txXfrm>
        <a:off x="6180044" y="1793073"/>
        <a:ext cx="1980807" cy="728677"/>
      </dsp:txXfrm>
    </dsp:sp>
    <dsp:sp modelId="{9C709C6C-28DB-884B-A657-E7EE9750BD50}">
      <dsp:nvSpPr>
        <dsp:cNvPr id="0" name=""/>
        <dsp:cNvSpPr/>
      </dsp:nvSpPr>
      <dsp:spPr>
        <a:xfrm>
          <a:off x="8254241" y="1793073"/>
          <a:ext cx="2709484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2020</a:t>
          </a:r>
        </a:p>
      </dsp:txBody>
      <dsp:txXfrm>
        <a:off x="8618580" y="1793073"/>
        <a:ext cx="1980807" cy="728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0.12069</cdr:x>
      <cdr:y>0.62122</cdr:y>
    </cdr:from>
    <cdr:to>
      <cdr:x>0.84091</cdr:x>
      <cdr:y>0.78169</cdr:y>
    </cdr:to>
    <cdr:sp macro="" textlink="">
      <cdr:nvSpPr>
        <cdr:cNvPr id="2" name="TextBox 7">
          <a:extLst xmlns:a="http://schemas.openxmlformats.org/drawingml/2006/main">
            <a:ext uri="{FF2B5EF4-FFF2-40B4-BE49-F238E27FC236}">
              <a16:creationId xmlns:a16="http://schemas.microsoft.com/office/drawing/2014/main" id="{E0C23EBB-9A2B-E267-6F88-DC41BD5F22D0}"/>
            </a:ext>
          </a:extLst>
        </cdr:cNvPr>
        <cdr:cNvSpPr txBox="1"/>
      </cdr:nvSpPr>
      <cdr:spPr>
        <a:xfrm xmlns:a="http://schemas.openxmlformats.org/drawingml/2006/main">
          <a:off x="1471464" y="3907245"/>
          <a:ext cx="8780929" cy="100925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304784">
            <a:lnSpc>
              <a:spcPts val="3600"/>
            </a:lnSpc>
            <a:tabLst>
              <a:tab pos="304784" algn="l"/>
            </a:tabLst>
          </a:pPr>
          <a:r>
            <a:rPr lang="en-US" sz="2400" b="1" dirty="0">
              <a:solidFill>
                <a:schemeClr val="accent5"/>
              </a:solidFill>
            </a:rPr>
            <a:t>Management</a:t>
          </a:r>
          <a:r>
            <a:rPr lang="en-US" sz="2400" b="1" dirty="0"/>
            <a:t> (dark blue) currently accounts for 39% of gains, while </a:t>
          </a:r>
          <a:r>
            <a:rPr lang="en-US" sz="2400" b="1" dirty="0">
              <a:solidFill>
                <a:schemeClr val="accent1"/>
              </a:solidFill>
            </a:rPr>
            <a:t>genetics</a:t>
          </a:r>
          <a:r>
            <a:rPr lang="en-US" sz="2400" b="1" dirty="0"/>
            <a:t> (light blue) accounts for 61% of gains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3FA4DEF-497B-0D5F-1EA1-CEB3A057B4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C5FE6-0CEB-633D-A5A2-6236C5E7C6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3EC99-C6F1-4582-80D3-E6064247AD91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07A17-CC9A-AE09-4335-8FD4D0295C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024AE7-8282-A805-9F46-C15F7CCE54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64F67-1010-4130-84DD-F7AB835A7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4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45288-93BD-49F7-B41B-1F43275315FF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D96A0-3BDD-4D39-A26A-FF93A620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070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7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6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299837B-7B2B-4EDF-94DE-CDDEDA66FBBD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96A0-3BDD-4D39-A26A-FF93A620BF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27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96A0-3BDD-4D39-A26A-FF93A620BF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60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8/15/2017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68196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6f585ac5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g26f585ac597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5C507-66A1-144B-8A3B-3AC627E1DF41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9676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A3FE6E-1091-B257-D514-FC2B0D5EAA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567" y="3283827"/>
            <a:ext cx="10536865" cy="1363108"/>
          </a:xfrm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6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086F85-6E23-2574-90F9-D53BABBD97E0}"/>
              </a:ext>
            </a:extLst>
          </p:cNvPr>
          <p:cNvSpPr/>
          <p:nvPr userDrawn="1"/>
        </p:nvSpPr>
        <p:spPr>
          <a:xfrm>
            <a:off x="4158491" y="930170"/>
            <a:ext cx="3793317" cy="175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C2468-9773-10C3-7E79-593CFD92E1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495529" y="1081373"/>
            <a:ext cx="3200942" cy="1405705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67E9F8-C69D-2DF9-1BFA-63EEF9067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042DC6-F96D-E1E8-8829-FA7511588E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566" y="5181743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14671F7-E8A8-5EC4-C8AD-29A13C6EEF3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7566" y="5726021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</p:spTree>
    <p:extLst>
      <p:ext uri="{BB962C8B-B14F-4D97-AF65-F5344CB8AC3E}">
        <p14:creationId xmlns:p14="http://schemas.microsoft.com/office/powerpoint/2010/main" val="354775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292"/>
          <a:stretch/>
        </p:blipFill>
        <p:spPr>
          <a:xfrm>
            <a:off x="10061448" y="0"/>
            <a:ext cx="2130552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9E688B-F046-28B9-F750-36FE66EAF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92964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281E7B4-5414-79CA-52C5-4AAE026D4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92964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C41A3A-552F-93DD-FAE1-A74A39D7CAE0}"/>
              </a:ext>
            </a:extLst>
          </p:cNvPr>
          <p:cNvCxnSpPr>
            <a:cxnSpLocks/>
          </p:cNvCxnSpPr>
          <p:nvPr userDrawn="1"/>
        </p:nvCxnSpPr>
        <p:spPr>
          <a:xfrm flipH="1">
            <a:off x="1320800" y="376422"/>
            <a:ext cx="10871200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47AA259D-3BC5-46DB-C583-AED071632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87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E2F6D87-4DA1-324F-1EF6-390F3A1C6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FFFDFD-DB7B-DCAB-138B-E5AF8CEE7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BE0007E2-37FB-2A38-C239-9104B047A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066" y="6127774"/>
            <a:ext cx="1176731" cy="5173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D3D452D-1C50-733F-BC89-BC1B1DD81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accent5">
                    <a:lumMod val="1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337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NA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EB2DC65-4BCC-316D-E208-B9948256BABD}"/>
              </a:ext>
            </a:extLst>
          </p:cNvPr>
          <p:cNvSpPr/>
          <p:nvPr userDrawn="1"/>
        </p:nvSpPr>
        <p:spPr>
          <a:xfrm>
            <a:off x="230587" y="6033306"/>
            <a:ext cx="1383527" cy="69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6B1E30-EB34-962D-AF5A-49AF80E63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876DE7-D576-2946-431B-78078B2CA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6EC243-12E6-A69C-8600-7760688D6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142CB21D-841F-FA3C-891B-B5DACA79D8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066" y="6127774"/>
            <a:ext cx="1176731" cy="5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92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BC66E6-68FB-5B0B-C4C4-928BA3A2435E}"/>
              </a:ext>
            </a:extLst>
          </p:cNvPr>
          <p:cNvSpPr/>
          <p:nvPr userDrawn="1"/>
        </p:nvSpPr>
        <p:spPr>
          <a:xfrm>
            <a:off x="3455581" y="2121195"/>
            <a:ext cx="5280837" cy="2615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903B0-B744-F1F7-4075-4E5D45171C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7FFE65-E63E-891D-EAD0-AEC7F1636E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06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1928F5-41ED-78BF-9DBD-FC0CDA792B7F}"/>
              </a:ext>
            </a:extLst>
          </p:cNvPr>
          <p:cNvSpPr/>
          <p:nvPr userDrawn="1"/>
        </p:nvSpPr>
        <p:spPr>
          <a:xfrm>
            <a:off x="3455581" y="2121195"/>
            <a:ext cx="5280837" cy="2615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D27874-2018-EAC0-FF20-4174A7DBC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99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B6C659-EC79-25B4-AF09-4D7CA7DA3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accent5">
                    <a:lumMod val="1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261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IP-2017 Title and 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188720"/>
            <a:ext cx="5364480" cy="5120640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9840" y="1188720"/>
            <a:ext cx="5364480" cy="5120640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67084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2"/>
            <a:ext cx="11216640" cy="6397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1"/>
          </a:xfrm>
        </p:spPr>
        <p:txBody>
          <a:bodyPr/>
          <a:lstStyle>
            <a:lvl1pPr>
              <a:lnSpc>
                <a:spcPts val="3600"/>
              </a:lnSpc>
              <a:spcAft>
                <a:spcPts val="1600"/>
              </a:spcAft>
              <a:defRPr sz="3200"/>
            </a:lvl1pPr>
            <a:lvl2pPr>
              <a:lnSpc>
                <a:spcPts val="3600"/>
              </a:lnSpc>
              <a:spcAft>
                <a:spcPts val="1600"/>
              </a:spcAft>
              <a:defRPr sz="3200"/>
            </a:lvl2pPr>
            <a:lvl3pPr>
              <a:lnSpc>
                <a:spcPts val="3600"/>
              </a:lnSpc>
              <a:spcAft>
                <a:spcPts val="1600"/>
              </a:spcAft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7678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99">
                <a:solidFill>
                  <a:schemeClr val="accent6"/>
                </a:solidFill>
              </a:defRPr>
            </a:lvl1pPr>
          </a:lstStyle>
          <a:p>
            <a:fld id="{A4E23D8D-D0D1-46A4-9136-B4366E746A6D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399">
                <a:solidFill>
                  <a:schemeClr val="accent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12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14E3A0-9CBB-8B14-85CA-584EF106A3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A68959-5EC3-1879-2580-69D0E211E70D}"/>
              </a:ext>
            </a:extLst>
          </p:cNvPr>
          <p:cNvSpPr/>
          <p:nvPr userDrawn="1"/>
        </p:nvSpPr>
        <p:spPr>
          <a:xfrm>
            <a:off x="4158491" y="930170"/>
            <a:ext cx="3793317" cy="175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A915BF-7786-15B8-1843-B6EE100804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495529" y="1081373"/>
            <a:ext cx="3200942" cy="140570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CE0082-00DA-A956-331F-9DFEA9A5C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68EF58B-04A6-69BE-51EA-7EB2C3BB2E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567" y="3262561"/>
            <a:ext cx="10536865" cy="1363108"/>
          </a:xfrm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5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CFE8DAC-28B7-BAD8-AEC4-34D6E37078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566" y="5160477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DA6CC9C-CE37-07DD-7662-C0891B82E41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7566" y="5747287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</p:spTree>
    <p:extLst>
      <p:ext uri="{BB962C8B-B14F-4D97-AF65-F5344CB8AC3E}">
        <p14:creationId xmlns:p14="http://schemas.microsoft.com/office/powerpoint/2010/main" val="17283247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054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36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205FEC1-AC52-4B98-98D1-1118044ADC1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191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fld id="{A4E23D8D-D0D1-46A4-9136-B4366E746A6D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772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E5A3-D8A7-4C71-8FA6-2CFD36CFE4B1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38A54-2389-486E-9B29-388C430BA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06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09838" y="115878"/>
            <a:ext cx="10977091" cy="133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1273676" y="5993818"/>
            <a:ext cx="313253" cy="866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6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FF1D89-1FD1-217B-901D-3A1130AFB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86"/>
          <a:stretch/>
        </p:blipFill>
        <p:spPr>
          <a:xfrm>
            <a:off x="-2" y="547688"/>
            <a:ext cx="12192001" cy="63103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A3FE6E-1091-B257-D514-FC2B0D5EAA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6715" y="2190896"/>
            <a:ext cx="10536865" cy="2399191"/>
          </a:xfrm>
          <a:ln>
            <a:noFill/>
          </a:ln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5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C2468-9773-10C3-7E79-593CFD92E1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762271" y="651605"/>
            <a:ext cx="2585755" cy="113554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67E9F8-C69D-2DF9-1BFA-63EEF9067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042DC6-F96D-E1E8-8829-FA7511588E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6714" y="4890970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14671F7-E8A8-5EC4-C8AD-29A13C6EEF3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86713" y="5433368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69F87A-BDBF-5336-C899-42E3D5A697D2}"/>
              </a:ext>
            </a:extLst>
          </p:cNvPr>
          <p:cNvCxnSpPr>
            <a:cxnSpLocks/>
          </p:cNvCxnSpPr>
          <p:nvPr userDrawn="1"/>
        </p:nvCxnSpPr>
        <p:spPr>
          <a:xfrm>
            <a:off x="7940298" y="1215655"/>
            <a:ext cx="3383280" cy="0"/>
          </a:xfrm>
          <a:prstGeom prst="line">
            <a:avLst/>
          </a:prstGeom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3071363-B30F-E023-D58B-DFEC927B3BBE}"/>
              </a:ext>
            </a:extLst>
          </p:cNvPr>
          <p:cNvCxnSpPr>
            <a:cxnSpLocks/>
          </p:cNvCxnSpPr>
          <p:nvPr userDrawn="1"/>
        </p:nvCxnSpPr>
        <p:spPr>
          <a:xfrm>
            <a:off x="775211" y="1215655"/>
            <a:ext cx="3383280" cy="0"/>
          </a:xfrm>
          <a:prstGeom prst="line">
            <a:avLst/>
          </a:prstGeom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6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340EC-ADB1-D072-D11C-4684E4B63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2093" y="1509823"/>
            <a:ext cx="6177514" cy="2679404"/>
          </a:xfrm>
        </p:spPr>
        <p:txBody>
          <a:bodyPr anchor="b" anchorCtr="0">
            <a:noAutofit/>
          </a:bodyPr>
          <a:lstStyle>
            <a:lvl1pPr>
              <a:defRPr sz="6000" b="1">
                <a:solidFill>
                  <a:srgbClr val="071D49"/>
                </a:solidFill>
                <a:latin typeface="+mj-lt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DA6B5D-88FD-35D7-F941-024EB6FB0E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78AA67-DC29-18E2-11F6-2E23C8255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7442"/>
          <a:stretch/>
        </p:blipFill>
        <p:spPr>
          <a:xfrm>
            <a:off x="0" y="0"/>
            <a:ext cx="518868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4CD2E7C-3333-7E5A-4405-B10D9C2E6CBE}"/>
              </a:ext>
            </a:extLst>
          </p:cNvPr>
          <p:cNvSpPr/>
          <p:nvPr userDrawn="1"/>
        </p:nvSpPr>
        <p:spPr>
          <a:xfrm>
            <a:off x="531628" y="5465135"/>
            <a:ext cx="11334306" cy="691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25838076-45C1-5E90-79E8-BC0F0CDFD6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942" y="5557246"/>
            <a:ext cx="1177028" cy="51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0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ECAAEE-6DD6-72AD-FA69-5EE5CE9B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1D84493-AF4D-6F59-216E-B59A60C32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D9E4D2-3BA9-1A1C-DFBD-E2B4EA4D3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8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503B47-5A77-F7E4-FFC6-56AC5FD0BB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9326"/>
          <a:stretch/>
        </p:blipFill>
        <p:spPr>
          <a:xfrm>
            <a:off x="786" y="6125633"/>
            <a:ext cx="12191213" cy="73192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5CE094E-62AC-D00C-B63C-FC4E0403142A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FE711E-A156-0501-6322-F8856F139C66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72B1EE4-BE00-0236-D7DA-DB3C1D56D3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7AC7291C-6330-48C4-FFCE-089685287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B8F4340-CFED-9A3E-E0E8-46652C7AC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2D7192D-73B6-5EA7-C153-A462135ACE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69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1A0017-6C1D-DD93-9427-53250AD74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9275"/>
          <a:stretch/>
        </p:blipFill>
        <p:spPr>
          <a:xfrm>
            <a:off x="786" y="6122079"/>
            <a:ext cx="12191212" cy="7354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86B950B-FC3F-F059-0854-25ABE9FDBC60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A43FE9-8759-EC3F-1B5E-80C390BAFAF3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A1512A9-4FBC-1F29-AF87-4413F6A4E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35EBB46A-FE63-13A6-C067-6F1A0521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9A5B378-E4C0-2069-0232-7B3F7B14A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425241-CDB5-2F2B-2B2F-32C0FB3CF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9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CB76725-0B78-3333-AAA7-3F1D8967B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6" y="0"/>
            <a:ext cx="12191212" cy="685755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99D540C-CBC4-AFF1-9FF4-ED18C9AEDC66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9198AB-FE4D-2B93-CB2D-0068E9523474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8D4DD22-65A0-B11D-4AC1-0D44CF1E8F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BD4929B7-C6B3-071A-617B-7416AD0C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1FE838E-3BDD-3741-BA19-D3CF32E30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0065E2B-6C7C-ECD3-BC6A-2D96A88D2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92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500"/>
          <a:stretch/>
        </p:blipFill>
        <p:spPr>
          <a:xfrm>
            <a:off x="10058400" y="0"/>
            <a:ext cx="213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23044AD-7914-F595-9CF2-95CDF6DAB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92964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11EC6C-7C4E-AB87-2C78-D09076A06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92964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0DC89A-2E07-E671-4522-553F9D6B1447}"/>
              </a:ext>
            </a:extLst>
          </p:cNvPr>
          <p:cNvCxnSpPr>
            <a:cxnSpLocks/>
          </p:cNvCxnSpPr>
          <p:nvPr userDrawn="1"/>
        </p:nvCxnSpPr>
        <p:spPr>
          <a:xfrm flipH="1">
            <a:off x="1320800" y="370072"/>
            <a:ext cx="10871200" cy="0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2C03081-4E4A-CBBC-4C35-6C5CF02C7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20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A65FB0-D5E0-EB8D-17B0-BEFC54CE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B9A289-4902-A41F-CB51-17F0AE148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4E7C9-7D30-CC19-F767-6AEBE2A48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D8BB28C3-8759-2177-2662-026CEF4C73CA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326066" y="6127417"/>
            <a:ext cx="1177028" cy="51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6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83" r:id="rId3"/>
    <p:sldLayoutId id="2147483682" r:id="rId4"/>
    <p:sldLayoutId id="2147483650" r:id="rId5"/>
    <p:sldLayoutId id="2147483671" r:id="rId6"/>
    <p:sldLayoutId id="2147483673" r:id="rId7"/>
    <p:sldLayoutId id="2147483672" r:id="rId8"/>
    <p:sldLayoutId id="2147483674" r:id="rId9"/>
    <p:sldLayoutId id="2147483676" r:id="rId10"/>
    <p:sldLayoutId id="2147483677" r:id="rId11"/>
    <p:sldLayoutId id="2147483680" r:id="rId12"/>
    <p:sldLayoutId id="2147483660" r:id="rId13"/>
    <p:sldLayoutId id="2147483663" r:id="rId14"/>
    <p:sldLayoutId id="2147483661" r:id="rId15"/>
    <p:sldLayoutId id="2147483681" r:id="rId16"/>
    <p:sldLayoutId id="2147483684" r:id="rId17"/>
    <p:sldLayoutId id="2147483686" r:id="rId18"/>
    <p:sldLayoutId id="2147483688" r:id="rId19"/>
    <p:sldLayoutId id="2147483690" r:id="rId20"/>
    <p:sldLayoutId id="2147483691" r:id="rId21"/>
    <p:sldLayoutId id="2147483693" r:id="rId22"/>
    <p:sldLayoutId id="2147483695" r:id="rId23"/>
    <p:sldLayoutId id="2147483696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5205E"/>
          </a:solidFill>
          <a:latin typeface="Arial Bold" panose="020B0704020202020204" pitchFamily="34" charset="0"/>
          <a:ea typeface="+mj-ea"/>
          <a:cs typeface="Arial Bold" panose="020B07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rgbClr val="AB1E2C"/>
        </a:buClr>
        <a:buSzPct val="50000"/>
        <a:buFont typeface="Garamond" panose="02020404030301010803" pitchFamily="18" charset="0"/>
        <a:buChar char="►"/>
        <a:defRPr sz="36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▪"/>
        <a:defRPr sz="30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»"/>
        <a:defRPr sz="28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•"/>
        <a:defRPr sz="24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−"/>
        <a:defRPr sz="20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6000" b="1" strike="noStrike" spc="-1" dirty="0">
                <a:solidFill>
                  <a:srgbClr val="26205E"/>
                </a:solidFill>
                <a:latin typeface="Arial Bold"/>
              </a:rPr>
              <a:t>Genetic Selection as a Tool for Improving Milk Solids</a:t>
            </a:r>
            <a:endParaRPr lang="en-US" sz="6000" b="0" strike="noStrike" spc="-1" dirty="0">
              <a:solidFill>
                <a:schemeClr val="dk1"/>
              </a:solidFill>
              <a:latin typeface="Aptos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>
              <a:lnSpc>
                <a:spcPct val="90000"/>
              </a:lnSpc>
              <a:spcBef>
                <a:spcPts val="1417"/>
              </a:spcBef>
              <a:buNone/>
            </a:pPr>
            <a:r>
              <a:rPr lang="en-US" sz="4000" b="1" strike="noStrike" spc="-1" dirty="0">
                <a:solidFill>
                  <a:schemeClr val="dk1"/>
                </a:solidFill>
                <a:latin typeface="Garamond"/>
              </a:rPr>
              <a:t>John B. Cole, PhD</a:t>
            </a:r>
          </a:p>
        </p:txBody>
      </p:sp>
      <p:sp>
        <p:nvSpPr>
          <p:cNvPr id="123" name="PlaceHolder 3"/>
          <p:cNvSpPr>
            <a:spLocks noGrp="1"/>
          </p:cNvSpPr>
          <p:nvPr>
            <p:ph idx="10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>
              <a:spcBef>
                <a:spcPts val="1417"/>
              </a:spcBef>
            </a:pPr>
            <a:r>
              <a:rPr lang="en-US" dirty="0"/>
              <a:t>NCCIA Conference | October 16,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does genetic selection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900" y="2866768"/>
            <a:ext cx="10972800" cy="3146294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</a:rPr>
              <a:t>ΔG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genetic gain each year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reliability =</a:t>
            </a:r>
            <a:r>
              <a:rPr lang="en-US" sz="2600" dirty="0"/>
              <a:t> our certainty about an animal’s predicted genetic merit (genomics </a:t>
            </a:r>
            <a:r>
              <a:rPr lang="en-US" sz="2600" dirty="0">
                <a:solidFill>
                  <a:srgbClr val="00B050"/>
                </a:solidFill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sz="2600" dirty="0"/>
              <a:t>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selection intensity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how selective we are when picking mates (management can </a:t>
            </a:r>
            <a:r>
              <a:rPr lang="en-US" sz="2600" dirty="0">
                <a:solidFill>
                  <a:srgbClr val="00B050"/>
                </a:solidFill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sz="2600" dirty="0"/>
              <a:t>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genetic variance =</a:t>
            </a:r>
            <a:r>
              <a:rPr lang="en-US" sz="2600" dirty="0"/>
              <a:t> genetic variation in the population (we can’t really change this)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generation interval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time between generations (genomics </a:t>
            </a:r>
            <a:r>
              <a:rPr lang="en-US" sz="2600" dirty="0">
                <a:solidFill>
                  <a:srgbClr val="00B050"/>
                </a:solidFill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lang="en-US" sz="2600" dirty="0"/>
              <a:t>)</a:t>
            </a:r>
          </a:p>
        </p:txBody>
      </p:sp>
      <p:pic>
        <p:nvPicPr>
          <p:cNvPr id="5" name="Picture 4" descr="delta_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149" y="1705885"/>
            <a:ext cx="8001000" cy="9763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A82264-07E4-28B2-7BF2-162657614285}"/>
              </a:ext>
            </a:extLst>
          </p:cNvPr>
          <p:cNvSpPr txBox="1"/>
          <p:nvPr/>
        </p:nvSpPr>
        <p:spPr>
          <a:xfrm>
            <a:off x="1566929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 and Spurlock (2016;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ldhm.adsa.org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/)</a:t>
            </a:r>
          </a:p>
        </p:txBody>
      </p:sp>
    </p:spTree>
    <p:extLst>
      <p:ext uri="{BB962C8B-B14F-4D97-AF65-F5344CB8AC3E}">
        <p14:creationId xmlns:p14="http://schemas.microsoft.com/office/powerpoint/2010/main" val="289618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0270921"/>
              </p:ext>
            </p:extLst>
          </p:nvPr>
        </p:nvGraphicFramePr>
        <p:xfrm>
          <a:off x="0" y="-1"/>
          <a:ext cx="12192000" cy="6289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577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hart of different colored lines&#10;&#10;AI-generated content may be incorrect.">
            <a:extLst>
              <a:ext uri="{FF2B5EF4-FFF2-40B4-BE49-F238E27FC236}">
                <a16:creationId xmlns:a16="http://schemas.microsoft.com/office/drawing/2014/main" id="{AC208350-5908-D7F3-1FB7-B1BE71DA6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552" y="12357"/>
            <a:ext cx="9462896" cy="611035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C0A232-6846-8CAA-B906-93384DDCB7BA}"/>
              </a:ext>
            </a:extLst>
          </p:cNvPr>
          <p:cNvSpPr txBox="1"/>
          <p:nvPr/>
        </p:nvSpPr>
        <p:spPr>
          <a:xfrm>
            <a:off x="1566929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 (2025;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/10.3168/jds.2024-25833)</a:t>
            </a:r>
          </a:p>
        </p:txBody>
      </p:sp>
    </p:spTree>
    <p:extLst>
      <p:ext uri="{BB962C8B-B14F-4D97-AF65-F5344CB8AC3E}">
        <p14:creationId xmlns:p14="http://schemas.microsoft.com/office/powerpoint/2010/main" val="1951970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3AE14-EAA4-4F25-DBED-896C5A67E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A1689-34E5-7955-89CE-64C2875D5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deal with so many traits?</a:t>
            </a:r>
          </a:p>
        </p:txBody>
      </p:sp>
      <p:pic>
        <p:nvPicPr>
          <p:cNvPr id="6" name="Content Placeholder 5" descr="A close-up of a graph&#10;&#10;AI-generated content may be incorrect.">
            <a:extLst>
              <a:ext uri="{FF2B5EF4-FFF2-40B4-BE49-F238E27FC236}">
                <a16:creationId xmlns:a16="http://schemas.microsoft.com/office/drawing/2014/main" id="{1FFD67C5-4C67-D498-04AC-E6ABE9A43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4774" y="1437837"/>
            <a:ext cx="8262451" cy="5215464"/>
          </a:xfrm>
        </p:spPr>
      </p:pic>
    </p:spTree>
    <p:extLst>
      <p:ext uri="{BB962C8B-B14F-4D97-AF65-F5344CB8AC3E}">
        <p14:creationId xmlns:p14="http://schemas.microsoft.com/office/powerpoint/2010/main" val="895412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A497B9-ABBC-C38F-71E0-CB69EC0B9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135" y="293482"/>
            <a:ext cx="11590638" cy="1561328"/>
          </a:xfrm>
        </p:spPr>
        <p:txBody>
          <a:bodyPr/>
          <a:lstStyle/>
          <a:p>
            <a:r>
              <a:rPr lang="en-US" dirty="0"/>
              <a:t>We have different tools for different payment schemes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F39A675-6CAD-0153-7F86-6896F1840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858" y="1580605"/>
            <a:ext cx="9736284" cy="453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29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D212156-8583-AC45-BCE8-41C632BBAD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7302589"/>
              </p:ext>
            </p:extLst>
          </p:nvPr>
        </p:nvGraphicFramePr>
        <p:xfrm>
          <a:off x="0" y="-1"/>
          <a:ext cx="12192000" cy="6116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4983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6E339-DB87-2098-E835-A48AD1851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9E60684-504E-861B-8AF6-1E3908379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new tools are on the way?</a:t>
            </a:r>
          </a:p>
        </p:txBody>
      </p:sp>
    </p:spTree>
    <p:extLst>
      <p:ext uri="{BB962C8B-B14F-4D97-AF65-F5344CB8AC3E}">
        <p14:creationId xmlns:p14="http://schemas.microsoft.com/office/powerpoint/2010/main" val="1883323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612776" y="1600200"/>
          <a:ext cx="10966450" cy="4314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val 5"/>
          <p:cNvSpPr>
            <a:spLocks noChangeAspect="1"/>
          </p:cNvSpPr>
          <p:nvPr/>
        </p:nvSpPr>
        <p:spPr>
          <a:xfrm>
            <a:off x="805237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203099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5821" y="4557346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1971</a:t>
            </a:r>
          </a:p>
        </p:txBody>
      </p:sp>
      <p:cxnSp>
        <p:nvCxnSpPr>
          <p:cNvPr id="9" name="Straight Connector 8"/>
          <p:cNvCxnSpPr>
            <a:stCxn id="6" idx="4"/>
            <a:endCxn id="4" idx="0"/>
          </p:cNvCxnSpPr>
          <p:nvPr/>
        </p:nvCxnSpPr>
        <p:spPr>
          <a:xfrm>
            <a:off x="863976" y="4204026"/>
            <a:ext cx="0" cy="3533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33683" y="2608801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1976</a:t>
            </a:r>
          </a:p>
        </p:txBody>
      </p:sp>
      <p:cxnSp>
        <p:nvCxnSpPr>
          <p:cNvPr id="14" name="Straight Connector 13"/>
          <p:cNvCxnSpPr>
            <a:stCxn id="8" idx="0"/>
            <a:endCxn id="15" idx="2"/>
          </p:cNvCxnSpPr>
          <p:nvPr/>
        </p:nvCxnSpPr>
        <p:spPr>
          <a:xfrm flipV="1">
            <a:off x="1261838" y="2947355"/>
            <a:ext cx="0" cy="36870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49509" y="2026211"/>
            <a:ext cx="2117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MFP$ </a:t>
            </a:r>
          </a:p>
          <a:p>
            <a:r>
              <a:rPr lang="en-US" sz="1600" dirty="0">
                <a:latin typeface="Calibri"/>
                <a:cs typeface="Calibri"/>
              </a:rPr>
              <a:t>Milk + Fat + Protein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2273591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04175" y="4557346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1984</a:t>
            </a:r>
          </a:p>
        </p:txBody>
      </p:sp>
      <p:cxnSp>
        <p:nvCxnSpPr>
          <p:cNvPr id="7170" name="Straight Connector 7169"/>
          <p:cNvCxnSpPr>
            <a:stCxn id="26" idx="4"/>
            <a:endCxn id="27" idx="0"/>
          </p:cNvCxnSpPr>
          <p:nvPr/>
        </p:nvCxnSpPr>
        <p:spPr>
          <a:xfrm>
            <a:off x="2332330" y="4204026"/>
            <a:ext cx="0" cy="3533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>
            <a:spLocks noChangeAspect="1"/>
          </p:cNvSpPr>
          <p:nvPr/>
        </p:nvSpPr>
        <p:spPr>
          <a:xfrm>
            <a:off x="3415451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146035" y="2608801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1994</a:t>
            </a:r>
          </a:p>
        </p:txBody>
      </p:sp>
      <p:cxnSp>
        <p:nvCxnSpPr>
          <p:cNvPr id="7175" name="Straight Connector 7174"/>
          <p:cNvCxnSpPr>
            <a:stCxn id="39" idx="0"/>
            <a:endCxn id="40" idx="2"/>
          </p:cNvCxnSpPr>
          <p:nvPr/>
        </p:nvCxnSpPr>
        <p:spPr>
          <a:xfrm flipV="1">
            <a:off x="3474190" y="2947355"/>
            <a:ext cx="0" cy="36870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077973" y="1799710"/>
            <a:ext cx="1646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NM$, FM$. CM$ </a:t>
            </a:r>
          </a:p>
          <a:p>
            <a:r>
              <a:rPr lang="en-US" sz="1600" dirty="0">
                <a:latin typeface="Calibri"/>
                <a:cs typeface="Calibri"/>
              </a:rPr>
              <a:t>Prod. Life</a:t>
            </a:r>
          </a:p>
          <a:p>
            <a:r>
              <a:rPr lang="en-US" sz="1600" dirty="0">
                <a:latin typeface="Calibri"/>
                <a:cs typeface="Calibri"/>
              </a:rPr>
              <a:t>SCS</a:t>
            </a: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4051249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781833" y="4557346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2000</a:t>
            </a:r>
          </a:p>
        </p:txBody>
      </p:sp>
      <p:cxnSp>
        <p:nvCxnSpPr>
          <p:cNvPr id="7179" name="Straight Connector 7178"/>
          <p:cNvCxnSpPr>
            <a:stCxn id="46" idx="4"/>
            <a:endCxn id="47" idx="0"/>
          </p:cNvCxnSpPr>
          <p:nvPr/>
        </p:nvCxnSpPr>
        <p:spPr>
          <a:xfrm>
            <a:off x="4109988" y="4204026"/>
            <a:ext cx="0" cy="3533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729073" y="4940483"/>
            <a:ext cx="982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BWC [5] </a:t>
            </a:r>
          </a:p>
          <a:p>
            <a:r>
              <a:rPr lang="en-US" sz="1600" dirty="0">
                <a:latin typeface="Calibri"/>
                <a:cs typeface="Calibri"/>
              </a:rPr>
              <a:t>UC [9] </a:t>
            </a:r>
          </a:p>
          <a:p>
            <a:r>
              <a:rPr lang="en-US" sz="1600" dirty="0">
                <a:latin typeface="Calibri"/>
                <a:cs typeface="Calibri"/>
              </a:rPr>
              <a:t>FLC [5]</a:t>
            </a:r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4808870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39454" y="2604825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2003</a:t>
            </a:r>
          </a:p>
        </p:txBody>
      </p:sp>
      <p:cxnSp>
        <p:nvCxnSpPr>
          <p:cNvPr id="7185" name="Straight Connector 7184"/>
          <p:cNvCxnSpPr>
            <a:stCxn id="55" idx="0"/>
            <a:endCxn id="56" idx="2"/>
          </p:cNvCxnSpPr>
          <p:nvPr/>
        </p:nvCxnSpPr>
        <p:spPr>
          <a:xfrm flipV="1">
            <a:off x="4867609" y="2943379"/>
            <a:ext cx="0" cy="37268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494709" y="2026212"/>
            <a:ext cx="1601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Daughter Pregnancy Rate</a:t>
            </a:r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5369324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099908" y="4557346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2006</a:t>
            </a:r>
          </a:p>
        </p:txBody>
      </p:sp>
      <p:cxnSp>
        <p:nvCxnSpPr>
          <p:cNvPr id="7189" name="Straight Connector 7188"/>
          <p:cNvCxnSpPr>
            <a:stCxn id="62" idx="4"/>
            <a:endCxn id="63" idx="0"/>
          </p:cNvCxnSpPr>
          <p:nvPr/>
        </p:nvCxnSpPr>
        <p:spPr>
          <a:xfrm>
            <a:off x="5428063" y="4204026"/>
            <a:ext cx="0" cy="3533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055474" y="4881321"/>
            <a:ext cx="1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Calving Ability $</a:t>
            </a:r>
          </a:p>
          <a:p>
            <a:r>
              <a:rPr lang="en-US" sz="1600" dirty="0">
                <a:latin typeface="Calibri"/>
                <a:cs typeface="Calibri"/>
              </a:rPr>
              <a:t>[SCE, DCE, </a:t>
            </a:r>
          </a:p>
          <a:p>
            <a:r>
              <a:rPr lang="en-US" sz="1600" dirty="0">
                <a:latin typeface="Calibri"/>
                <a:cs typeface="Calibri"/>
              </a:rPr>
              <a:t>SSB, DSB]</a:t>
            </a:r>
          </a:p>
        </p:txBody>
      </p:sp>
      <p:sp>
        <p:nvSpPr>
          <p:cNvPr id="69" name="Oval 68"/>
          <p:cNvSpPr>
            <a:spLocks noChangeAspect="1"/>
          </p:cNvSpPr>
          <p:nvPr/>
        </p:nvSpPr>
        <p:spPr>
          <a:xfrm>
            <a:off x="7437437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 baseline="-2500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168021" y="1379910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2014</a:t>
            </a:r>
          </a:p>
        </p:txBody>
      </p:sp>
      <p:cxnSp>
        <p:nvCxnSpPr>
          <p:cNvPr id="7193" name="Straight Connector 7192"/>
          <p:cNvCxnSpPr>
            <a:stCxn id="69" idx="0"/>
            <a:endCxn id="70" idx="2"/>
          </p:cNvCxnSpPr>
          <p:nvPr/>
        </p:nvCxnSpPr>
        <p:spPr>
          <a:xfrm flipV="1">
            <a:off x="7496176" y="1718464"/>
            <a:ext cx="0" cy="1597600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7057459" y="803995"/>
            <a:ext cx="2135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Heifer Conception Rate</a:t>
            </a:r>
          </a:p>
          <a:p>
            <a:r>
              <a:rPr lang="en-US" sz="1600" dirty="0">
                <a:latin typeface="Calibri"/>
                <a:cs typeface="Calibri"/>
              </a:rPr>
              <a:t>Cow Conception Rate</a:t>
            </a:r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8044199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 baseline="-2500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773988" y="4362374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2017</a:t>
            </a:r>
          </a:p>
        </p:txBody>
      </p:sp>
      <p:cxnSp>
        <p:nvCxnSpPr>
          <p:cNvPr id="7199" name="Straight Connector 7198"/>
          <p:cNvCxnSpPr>
            <a:stCxn id="78" idx="4"/>
            <a:endCxn id="79" idx="0"/>
          </p:cNvCxnSpPr>
          <p:nvPr/>
        </p:nvCxnSpPr>
        <p:spPr>
          <a:xfrm flipH="1">
            <a:off x="8102143" y="4204026"/>
            <a:ext cx="795" cy="158348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  <a:stCxn id="85" idx="4"/>
            <a:endCxn id="86" idx="0"/>
          </p:cNvCxnSpPr>
          <p:nvPr/>
        </p:nvCxnSpPr>
        <p:spPr>
          <a:xfrm>
            <a:off x="9003074" y="4204026"/>
            <a:ext cx="0" cy="1109663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>
            <a:spLocks noChangeAspect="1"/>
          </p:cNvSpPr>
          <p:nvPr/>
        </p:nvSpPr>
        <p:spPr>
          <a:xfrm>
            <a:off x="8944335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674919" y="5313689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2020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573228" y="5673637"/>
            <a:ext cx="2336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Heifer Livability</a:t>
            </a:r>
          </a:p>
          <a:p>
            <a:r>
              <a:rPr lang="en-US" sz="1600" dirty="0">
                <a:latin typeface="Calibri"/>
                <a:cs typeface="Calibri"/>
              </a:rPr>
              <a:t>Residual Feed Intake</a:t>
            </a:r>
          </a:p>
          <a:p>
            <a:r>
              <a:rPr lang="en-US" sz="1600" dirty="0">
                <a:latin typeface="Calibri"/>
                <a:cs typeface="Calibri"/>
              </a:rPr>
              <a:t>Feed Saved</a:t>
            </a:r>
          </a:p>
          <a:p>
            <a:r>
              <a:rPr lang="en-US" sz="1600" dirty="0">
                <a:latin typeface="Calibri"/>
                <a:cs typeface="Calibri"/>
              </a:rPr>
              <a:t>Health (JE)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899961" y="4877092"/>
            <a:ext cx="1795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CY$</a:t>
            </a:r>
          </a:p>
          <a:p>
            <a:r>
              <a:rPr lang="en-US" sz="1600" dirty="0">
                <a:latin typeface="Calibri"/>
                <a:cs typeface="Calibri"/>
              </a:rPr>
              <a:t>Milk + Fat + Protein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88176" y="4909104"/>
            <a:ext cx="1101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PD$</a:t>
            </a:r>
          </a:p>
          <a:p>
            <a:r>
              <a:rPr lang="en-US" sz="1600" dirty="0">
                <a:latin typeface="Calibri"/>
                <a:cs typeface="Calibri"/>
              </a:rPr>
              <a:t>Milk + Fat</a:t>
            </a:r>
          </a:p>
        </p:txBody>
      </p:sp>
      <p:sp>
        <p:nvSpPr>
          <p:cNvPr id="94" name="Oval 93"/>
          <p:cNvSpPr>
            <a:spLocks noChangeAspect="1"/>
          </p:cNvSpPr>
          <p:nvPr/>
        </p:nvSpPr>
        <p:spPr>
          <a:xfrm>
            <a:off x="8668519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8399103" y="2021249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2019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8310669" y="1450760"/>
            <a:ext cx="2006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Early First Calving</a:t>
            </a:r>
          </a:p>
          <a:p>
            <a:r>
              <a:rPr lang="en-US" sz="1600" dirty="0">
                <a:latin typeface="Calibri"/>
                <a:cs typeface="Calibri"/>
              </a:rPr>
              <a:t>Crossbred Evaluations </a:t>
            </a:r>
          </a:p>
        </p:txBody>
      </p:sp>
      <p:cxnSp>
        <p:nvCxnSpPr>
          <p:cNvPr id="52" name="Straight Connector 51"/>
          <p:cNvCxnSpPr>
            <a:cxnSpLocks/>
            <a:stCxn id="94" idx="0"/>
            <a:endCxn id="95" idx="2"/>
          </p:cNvCxnSpPr>
          <p:nvPr/>
        </p:nvCxnSpPr>
        <p:spPr>
          <a:xfrm flipV="1">
            <a:off x="8727258" y="2359803"/>
            <a:ext cx="0" cy="956261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7684153" y="4727367"/>
            <a:ext cx="1564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Livability</a:t>
            </a:r>
          </a:p>
          <a:p>
            <a:r>
              <a:rPr lang="en-US" sz="1600" dirty="0">
                <a:latin typeface="Calibri"/>
                <a:cs typeface="Calibri"/>
              </a:rPr>
              <a:t>Gestation Length</a:t>
            </a:r>
          </a:p>
        </p:txBody>
      </p:sp>
      <p:sp>
        <p:nvSpPr>
          <p:cNvPr id="59" name="10-Point Star 58"/>
          <p:cNvSpPr/>
          <p:nvPr/>
        </p:nvSpPr>
        <p:spPr>
          <a:xfrm>
            <a:off x="5791533" y="3296244"/>
            <a:ext cx="871663" cy="850648"/>
          </a:xfrm>
          <a:prstGeom prst="star10">
            <a:avLst>
              <a:gd name="adj" fmla="val 14540"/>
              <a:gd name="hf" fmla="val 105146"/>
            </a:avLst>
          </a:prstGeom>
          <a:solidFill>
            <a:srgbClr val="9C12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0" name="Freeform 59"/>
          <p:cNvSpPr/>
          <p:nvPr/>
        </p:nvSpPr>
        <p:spPr>
          <a:xfrm flipH="1">
            <a:off x="5883637" y="1766237"/>
            <a:ext cx="607121" cy="1618314"/>
          </a:xfrm>
          <a:custGeom>
            <a:avLst/>
            <a:gdLst>
              <a:gd name="connsiteX0" fmla="*/ 712065 w 1214242"/>
              <a:gd name="connsiteY0" fmla="*/ 3236627 h 3236627"/>
              <a:gd name="connsiteX1" fmla="*/ 1188315 w 1214242"/>
              <a:gd name="connsiteY1" fmla="*/ 1998377 h 3236627"/>
              <a:gd name="connsiteX2" fmla="*/ 13565 w 1214242"/>
              <a:gd name="connsiteY2" fmla="*/ 1268127 h 3236627"/>
              <a:gd name="connsiteX3" fmla="*/ 553315 w 1214242"/>
              <a:gd name="connsiteY3" fmla="*/ 125127 h 3236627"/>
              <a:gd name="connsiteX4" fmla="*/ 616815 w 1214242"/>
              <a:gd name="connsiteY4" fmla="*/ 29877 h 3236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4242" h="3236627">
                <a:moveTo>
                  <a:pt x="712065" y="3236627"/>
                </a:moveTo>
                <a:cubicBezTo>
                  <a:pt x="1008398" y="2781543"/>
                  <a:pt x="1304732" y="2326460"/>
                  <a:pt x="1188315" y="1998377"/>
                </a:cubicBezTo>
                <a:cubicBezTo>
                  <a:pt x="1071898" y="1670294"/>
                  <a:pt x="119398" y="1580335"/>
                  <a:pt x="13565" y="1268127"/>
                </a:cubicBezTo>
                <a:cubicBezTo>
                  <a:pt x="-92268" y="955919"/>
                  <a:pt x="452773" y="331502"/>
                  <a:pt x="553315" y="125127"/>
                </a:cubicBezTo>
                <a:cubicBezTo>
                  <a:pt x="653857" y="-81248"/>
                  <a:pt x="616815" y="29877"/>
                  <a:pt x="616815" y="29877"/>
                </a:cubicBezTo>
              </a:path>
            </a:pathLst>
          </a:custGeom>
          <a:ln>
            <a:solidFill>
              <a:srgbClr val="960C2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3" name="TextBox 112"/>
          <p:cNvSpPr txBox="1"/>
          <p:nvPr/>
        </p:nvSpPr>
        <p:spPr>
          <a:xfrm>
            <a:off x="4872155" y="1358897"/>
            <a:ext cx="19438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i="1" dirty="0">
                <a:latin typeface="Calibri"/>
                <a:cs typeface="Calibri"/>
              </a:rPr>
              <a:t>GENOMICS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C6E457-075C-4D53-AD11-05C2FFB429B6}"/>
              </a:ext>
            </a:extLst>
          </p:cNvPr>
          <p:cNvSpPr>
            <a:spLocks noChangeAspect="1"/>
          </p:cNvSpPr>
          <p:nvPr/>
        </p:nvSpPr>
        <p:spPr>
          <a:xfrm>
            <a:off x="7226269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8BA5F7-8047-E0D7-7D11-E7F0634BC231}"/>
              </a:ext>
            </a:extLst>
          </p:cNvPr>
          <p:cNvSpPr txBox="1"/>
          <p:nvPr/>
        </p:nvSpPr>
        <p:spPr>
          <a:xfrm>
            <a:off x="6956853" y="5234660"/>
            <a:ext cx="656309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2013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FFDC5A5-9D6E-6D4E-FD7A-11386B6BCB09}"/>
              </a:ext>
            </a:extLst>
          </p:cNvPr>
          <p:cNvCxnSpPr>
            <a:stCxn id="17" idx="4"/>
            <a:endCxn id="18" idx="0"/>
          </p:cNvCxnSpPr>
          <p:nvPr/>
        </p:nvCxnSpPr>
        <p:spPr>
          <a:xfrm>
            <a:off x="7285008" y="4204026"/>
            <a:ext cx="0" cy="10306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EB0C968-BA2C-B521-9DEF-11ECBCB9CA15}"/>
              </a:ext>
            </a:extLst>
          </p:cNvPr>
          <p:cNvSpPr txBox="1"/>
          <p:nvPr/>
        </p:nvSpPr>
        <p:spPr>
          <a:xfrm>
            <a:off x="6908147" y="5600884"/>
            <a:ext cx="119030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CDCB begins providing evaluations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5A27226-53C2-CF4A-35B6-4A82765252ED}"/>
              </a:ext>
            </a:extLst>
          </p:cNvPr>
          <p:cNvSpPr>
            <a:spLocks noChangeAspect="1"/>
          </p:cNvSpPr>
          <p:nvPr/>
        </p:nvSpPr>
        <p:spPr>
          <a:xfrm>
            <a:off x="9548943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F5B2D-2451-E81D-A160-93B21C74F335}"/>
              </a:ext>
            </a:extLst>
          </p:cNvPr>
          <p:cNvSpPr txBox="1"/>
          <p:nvPr/>
        </p:nvSpPr>
        <p:spPr>
          <a:xfrm>
            <a:off x="9279527" y="2821349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1D6439-94A2-2BDB-A744-EBA7520F7E91}"/>
              </a:ext>
            </a:extLst>
          </p:cNvPr>
          <p:cNvSpPr txBox="1"/>
          <p:nvPr/>
        </p:nvSpPr>
        <p:spPr>
          <a:xfrm>
            <a:off x="9163076" y="2489440"/>
            <a:ext cx="2006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Health (BS)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25AC56-3B20-7E87-F1D7-A376A4F37E67}"/>
              </a:ext>
            </a:extLst>
          </p:cNvPr>
          <p:cNvCxnSpPr>
            <a:cxnSpLocks/>
            <a:stCxn id="3" idx="0"/>
            <a:endCxn id="5" idx="2"/>
          </p:cNvCxnSpPr>
          <p:nvPr/>
        </p:nvCxnSpPr>
        <p:spPr>
          <a:xfrm flipV="1">
            <a:off x="9607682" y="3159903"/>
            <a:ext cx="0" cy="156161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8D861CB2-1F59-1C08-1A45-FC5C5DEF9454}"/>
              </a:ext>
            </a:extLst>
          </p:cNvPr>
          <p:cNvSpPr>
            <a:spLocks noChangeAspect="1"/>
          </p:cNvSpPr>
          <p:nvPr/>
        </p:nvSpPr>
        <p:spPr>
          <a:xfrm>
            <a:off x="8310669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579E30-0B05-5B38-C433-78C6666EC384}"/>
              </a:ext>
            </a:extLst>
          </p:cNvPr>
          <p:cNvSpPr txBox="1"/>
          <p:nvPr/>
        </p:nvSpPr>
        <p:spPr>
          <a:xfrm>
            <a:off x="8041253" y="2821349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2018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5B4360-493A-24B5-A250-B228BCDBCC53}"/>
              </a:ext>
            </a:extLst>
          </p:cNvPr>
          <p:cNvSpPr txBox="1"/>
          <p:nvPr/>
        </p:nvSpPr>
        <p:spPr>
          <a:xfrm>
            <a:off x="7654474" y="2512271"/>
            <a:ext cx="1178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Health (HO)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E78EBA3-B0E6-DB57-D267-7D00B2F02764}"/>
              </a:ext>
            </a:extLst>
          </p:cNvPr>
          <p:cNvCxnSpPr>
            <a:cxnSpLocks/>
            <a:stCxn id="20" idx="0"/>
            <a:endCxn id="21" idx="2"/>
          </p:cNvCxnSpPr>
          <p:nvPr/>
        </p:nvCxnSpPr>
        <p:spPr>
          <a:xfrm flipV="1">
            <a:off x="8369408" y="3159903"/>
            <a:ext cx="0" cy="156161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32DEDF4-28DC-BFA4-B04E-C64D2A2A8C67}"/>
              </a:ext>
            </a:extLst>
          </p:cNvPr>
          <p:cNvSpPr txBox="1">
            <a:spLocks/>
          </p:cNvSpPr>
          <p:nvPr/>
        </p:nvSpPr>
        <p:spPr>
          <a:xfrm>
            <a:off x="596900" y="293482"/>
            <a:ext cx="10972800" cy="1561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5205E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dirty="0"/>
              <a:t>Introduction of new traits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B2BB6C6-12BE-4D22-F125-5C4B473736C9}"/>
              </a:ext>
            </a:extLst>
          </p:cNvPr>
          <p:cNvSpPr>
            <a:spLocks noChangeAspect="1"/>
          </p:cNvSpPr>
          <p:nvPr/>
        </p:nvSpPr>
        <p:spPr>
          <a:xfrm>
            <a:off x="10981979" y="4080903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2039FB-517E-ED6A-A27F-AB63CB163A41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11039614" y="4202071"/>
            <a:ext cx="0" cy="1109663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983CF09-96A3-DC8F-6784-481CFA708029}"/>
              </a:ext>
            </a:extLst>
          </p:cNvPr>
          <p:cNvSpPr txBox="1"/>
          <p:nvPr/>
        </p:nvSpPr>
        <p:spPr>
          <a:xfrm>
            <a:off x="10711459" y="5311734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2025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525F76-55AA-4F22-394F-668793581A42}"/>
              </a:ext>
            </a:extLst>
          </p:cNvPr>
          <p:cNvSpPr txBox="1"/>
          <p:nvPr/>
        </p:nvSpPr>
        <p:spPr>
          <a:xfrm>
            <a:off x="10638466" y="5657674"/>
            <a:ext cx="1415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Milking Speed</a:t>
            </a:r>
          </a:p>
        </p:txBody>
      </p:sp>
    </p:spTree>
    <p:extLst>
      <p:ext uri="{BB962C8B-B14F-4D97-AF65-F5344CB8AC3E}">
        <p14:creationId xmlns:p14="http://schemas.microsoft.com/office/powerpoint/2010/main" val="4090594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956810-0BF4-F54F-A787-E04E7195F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There’s unused value in milk samples!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E67CBECA-6376-6546-A2B5-DF15DC8EFD00}"/>
              </a:ext>
            </a:extLst>
          </p:cNvPr>
          <p:cNvSpPr/>
          <p:nvPr/>
        </p:nvSpPr>
        <p:spPr>
          <a:xfrm>
            <a:off x="3287212" y="2095461"/>
            <a:ext cx="1353257" cy="111262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99" dirty="0">
                <a:solidFill>
                  <a:schemeClr val="bg1"/>
                </a:solidFill>
              </a:rPr>
              <a:t>Test-day sample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EA5FD78-E097-D54E-9AE6-74AD2CE14F22}"/>
              </a:ext>
            </a:extLst>
          </p:cNvPr>
          <p:cNvGrpSpPr/>
          <p:nvPr/>
        </p:nvGrpSpPr>
        <p:grpSpPr>
          <a:xfrm>
            <a:off x="4882014" y="1931782"/>
            <a:ext cx="2342823" cy="2100868"/>
            <a:chOff x="4487335" y="1910484"/>
            <a:chExt cx="2345266" cy="2103059"/>
          </a:xfrm>
        </p:grpSpPr>
        <p:pic>
          <p:nvPicPr>
            <p:cNvPr id="9218" name="Picture 2" descr="Prediction of mastitis and pregnancy state from milk mid-infrared (MIR)  spectroscopy in dairy cows and the genetic background of MIR predicted  phenotypes::BOKU">
              <a:extLst>
                <a:ext uri="{FF2B5EF4-FFF2-40B4-BE49-F238E27FC236}">
                  <a16:creationId xmlns:a16="http://schemas.microsoft.com/office/drawing/2014/main" id="{1C3987D4-216E-2544-8037-DF176F4087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97" t="58926" r="52880" b="4563"/>
            <a:stretch/>
          </p:blipFill>
          <p:spPr bwMode="auto">
            <a:xfrm>
              <a:off x="4487335" y="1910484"/>
              <a:ext cx="2345266" cy="1518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34DCEF-5B9F-5342-9647-C7B900788AB6}"/>
                </a:ext>
              </a:extLst>
            </p:cNvPr>
            <p:cNvSpPr txBox="1"/>
            <p:nvPr/>
          </p:nvSpPr>
          <p:spPr>
            <a:xfrm>
              <a:off x="5136253" y="3490034"/>
              <a:ext cx="1170130" cy="52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99" b="1" dirty="0"/>
                <a:t>Absorbance</a:t>
              </a:r>
              <a:br>
                <a:rPr lang="en-US" sz="1399" b="1" dirty="0"/>
              </a:br>
              <a:r>
                <a:rPr lang="en-US" sz="1399" b="1" dirty="0"/>
                <a:t>Spectrum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C71B15-22DD-0645-9FA8-AD50E5E58EE8}"/>
              </a:ext>
            </a:extLst>
          </p:cNvPr>
          <p:cNvGrpSpPr/>
          <p:nvPr/>
        </p:nvGrpSpPr>
        <p:grpSpPr>
          <a:xfrm>
            <a:off x="783689" y="1712216"/>
            <a:ext cx="2368198" cy="2320437"/>
            <a:chOff x="491066" y="1690688"/>
            <a:chExt cx="2370667" cy="232285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F4A867-BC59-8047-8F79-097E34ADBC35}"/>
                </a:ext>
              </a:extLst>
            </p:cNvPr>
            <p:cNvGrpSpPr/>
            <p:nvPr/>
          </p:nvGrpSpPr>
          <p:grpSpPr>
            <a:xfrm>
              <a:off x="491066" y="1690688"/>
              <a:ext cx="2370667" cy="1700625"/>
              <a:chOff x="7797799" y="2481908"/>
              <a:chExt cx="2370667" cy="1700625"/>
            </a:xfrm>
          </p:grpSpPr>
          <p:pic>
            <p:nvPicPr>
              <p:cNvPr id="9220" name="Picture 4" descr="Prediction of mastitis and pregnancy state from milk mid-infrared (MIR)  spectroscopy in dairy cows and the genetic background of MIR predicted  phenotypes::BOKU">
                <a:extLst>
                  <a:ext uri="{FF2B5EF4-FFF2-40B4-BE49-F238E27FC236}">
                    <a16:creationId xmlns:a16="http://schemas.microsoft.com/office/drawing/2014/main" id="{ABED1DA1-2BD2-3A41-8BD0-D7B0BD2E4E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986" t="12796" r="9366" b="49746"/>
              <a:stretch/>
            </p:blipFill>
            <p:spPr bwMode="auto">
              <a:xfrm>
                <a:off x="7823200" y="2481908"/>
                <a:ext cx="2345266" cy="17006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Triangle 4">
                <a:extLst>
                  <a:ext uri="{FF2B5EF4-FFF2-40B4-BE49-F238E27FC236}">
                    <a16:creationId xmlns:a16="http://schemas.microsoft.com/office/drawing/2014/main" id="{25A1A71D-8658-5E44-8B33-84F85BF03007}"/>
                  </a:ext>
                </a:extLst>
              </p:cNvPr>
              <p:cNvSpPr/>
              <p:nvPr/>
            </p:nvSpPr>
            <p:spPr>
              <a:xfrm>
                <a:off x="7797799" y="3979333"/>
                <a:ext cx="245534" cy="20320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99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C7990E-2821-7442-884B-8822E22C877B}"/>
                </a:ext>
              </a:extLst>
            </p:cNvPr>
            <p:cNvSpPr txBox="1"/>
            <p:nvPr/>
          </p:nvSpPr>
          <p:spPr>
            <a:xfrm>
              <a:off x="967235" y="3490035"/>
              <a:ext cx="1143041" cy="52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99" b="1" dirty="0"/>
                <a:t>Milk Testing</a:t>
              </a:r>
              <a:br>
                <a:rPr lang="en-US" sz="1399" b="1" dirty="0"/>
              </a:br>
              <a:r>
                <a:rPr lang="en-US" sz="1399" b="1" dirty="0"/>
                <a:t>Laboratory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6F8E5E0-C160-294A-9C4E-4BCEDCBA915B}"/>
              </a:ext>
            </a:extLst>
          </p:cNvPr>
          <p:cNvSpPr txBox="1"/>
          <p:nvPr/>
        </p:nvSpPr>
        <p:spPr>
          <a:xfrm>
            <a:off x="8212124" y="3584041"/>
            <a:ext cx="1411926" cy="522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99" b="1" dirty="0"/>
              <a:t>Laboratory</a:t>
            </a:r>
          </a:p>
          <a:p>
            <a:pPr algn="ctr"/>
            <a:r>
              <a:rPr lang="en-US" sz="1399" b="1" dirty="0"/>
              <a:t>Measurements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2F7B3E-0B81-BD46-809F-1E4E83074A2C}"/>
              </a:ext>
            </a:extLst>
          </p:cNvPr>
          <p:cNvSpPr txBox="1"/>
          <p:nvPr/>
        </p:nvSpPr>
        <p:spPr>
          <a:xfrm>
            <a:off x="7485624" y="2311301"/>
            <a:ext cx="458780" cy="707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96" b="1" dirty="0"/>
              <a:t>+</a:t>
            </a:r>
          </a:p>
        </p:txBody>
      </p:sp>
      <p:pic>
        <p:nvPicPr>
          <p:cNvPr id="9224" name="Picture 8">
            <a:extLst>
              <a:ext uri="{FF2B5EF4-FFF2-40B4-BE49-F238E27FC236}">
                <a16:creationId xmlns:a16="http://schemas.microsoft.com/office/drawing/2014/main" id="{4D40FB57-4F88-3144-B8FA-251C7E47E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4" r="76874" b="2311"/>
          <a:stretch/>
        </p:blipFill>
        <p:spPr bwMode="auto">
          <a:xfrm>
            <a:off x="8526975" y="1418833"/>
            <a:ext cx="782226" cy="216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rved Left Arrow 15">
            <a:extLst>
              <a:ext uri="{FF2B5EF4-FFF2-40B4-BE49-F238E27FC236}">
                <a16:creationId xmlns:a16="http://schemas.microsoft.com/office/drawing/2014/main" id="{1666595F-67EE-C84F-B6D3-CF2270CA21AE}"/>
              </a:ext>
            </a:extLst>
          </p:cNvPr>
          <p:cNvSpPr/>
          <p:nvPr/>
        </p:nvSpPr>
        <p:spPr>
          <a:xfrm>
            <a:off x="10342797" y="2618277"/>
            <a:ext cx="1581617" cy="288984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99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7F420-6965-7446-8240-27646881CA3E}"/>
              </a:ext>
            </a:extLst>
          </p:cNvPr>
          <p:cNvGrpSpPr/>
          <p:nvPr/>
        </p:nvGrpSpPr>
        <p:grpSpPr>
          <a:xfrm>
            <a:off x="7566883" y="4664796"/>
            <a:ext cx="2601835" cy="1467383"/>
            <a:chOff x="7281334" y="4210797"/>
            <a:chExt cx="2604548" cy="1468913"/>
          </a:xfrm>
        </p:grpSpPr>
        <p:pic>
          <p:nvPicPr>
            <p:cNvPr id="22" name="Picture 21" descr="Text&#10;&#10;Description automatically generated">
              <a:extLst>
                <a:ext uri="{FF2B5EF4-FFF2-40B4-BE49-F238E27FC236}">
                  <a16:creationId xmlns:a16="http://schemas.microsoft.com/office/drawing/2014/main" id="{C2304449-CA21-5C4D-899F-CD9B4CB939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869" t="74379" r="20325"/>
            <a:stretch/>
          </p:blipFill>
          <p:spPr>
            <a:xfrm>
              <a:off x="7281334" y="4210797"/>
              <a:ext cx="2604548" cy="945404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B384F9F-8ADB-7F4F-9A4F-271E7D8A6C3D}"/>
                </a:ext>
              </a:extLst>
            </p:cNvPr>
            <p:cNvSpPr txBox="1"/>
            <p:nvPr/>
          </p:nvSpPr>
          <p:spPr>
            <a:xfrm>
              <a:off x="8157655" y="5156201"/>
              <a:ext cx="1026800" cy="52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99" b="1" dirty="0"/>
                <a:t>Prediction</a:t>
              </a:r>
              <a:br>
                <a:rPr lang="en-US" sz="1399" b="1" dirty="0"/>
              </a:br>
              <a:r>
                <a:rPr lang="en-US" sz="1399" b="1" dirty="0"/>
                <a:t>Equation</a:t>
              </a:r>
            </a:p>
          </p:txBody>
        </p:sp>
      </p:grpSp>
      <p:sp>
        <p:nvSpPr>
          <p:cNvPr id="18" name="Left Arrow 17">
            <a:extLst>
              <a:ext uri="{FF2B5EF4-FFF2-40B4-BE49-F238E27FC236}">
                <a16:creationId xmlns:a16="http://schemas.microsoft.com/office/drawing/2014/main" id="{736FFED8-E0DA-5A48-8160-3A952E17D25E}"/>
              </a:ext>
            </a:extLst>
          </p:cNvPr>
          <p:cNvSpPr/>
          <p:nvPr/>
        </p:nvSpPr>
        <p:spPr>
          <a:xfrm>
            <a:off x="5390012" y="4721082"/>
            <a:ext cx="2042502" cy="1020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99" dirty="0">
                <a:solidFill>
                  <a:schemeClr val="bg1"/>
                </a:solidFill>
              </a:rPr>
              <a:t>Use results to…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DEDF3EB-6954-5747-96D5-AE2B9DE59A73}"/>
              </a:ext>
            </a:extLst>
          </p:cNvPr>
          <p:cNvGrpSpPr/>
          <p:nvPr/>
        </p:nvGrpSpPr>
        <p:grpSpPr>
          <a:xfrm>
            <a:off x="2973542" y="4429029"/>
            <a:ext cx="2090170" cy="1658119"/>
            <a:chOff x="2821131" y="4351807"/>
            <a:chExt cx="2092349" cy="1659848"/>
          </a:xfrm>
        </p:grpSpPr>
        <p:pic>
          <p:nvPicPr>
            <p:cNvPr id="9226" name="Picture 10" descr="Milk Sampling in Summer Temperatures - Lactanet">
              <a:extLst>
                <a:ext uri="{FF2B5EF4-FFF2-40B4-BE49-F238E27FC236}">
                  <a16:creationId xmlns:a16="http://schemas.microsoft.com/office/drawing/2014/main" id="{ED36CBD5-0AF6-1F43-8937-CB7085210C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1131" y="4351807"/>
              <a:ext cx="2092349" cy="1134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269FD1-2F6B-2C45-8884-669D219B9870}"/>
                </a:ext>
              </a:extLst>
            </p:cNvPr>
            <p:cNvSpPr txBox="1"/>
            <p:nvPr/>
          </p:nvSpPr>
          <p:spPr>
            <a:xfrm>
              <a:off x="2894969" y="5488146"/>
              <a:ext cx="1944673" cy="52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99" b="1" dirty="0"/>
                <a:t>Predict Phenotypes</a:t>
              </a:r>
              <a:br>
                <a:rPr lang="en-US" sz="1399" b="1" dirty="0"/>
              </a:br>
              <a:r>
                <a:rPr lang="en-US" sz="1399" b="1" dirty="0"/>
                <a:t>for All Tested Animals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2418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48821-6679-FED0-F2B0-BA6F456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43E69-6FE1-F5C9-0394-C2B6B49E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traits with no (current) market value?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5EA47-3EC5-E73D-64EA-CA894824C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Sustainability</a:t>
            </a:r>
          </a:p>
          <a:p>
            <a:pPr lvl="1"/>
            <a:r>
              <a:rPr lang="en-US" dirty="0"/>
              <a:t>Greenhouse gas emissions (CH</a:t>
            </a:r>
            <a:r>
              <a:rPr lang="en-US" baseline="-25000" dirty="0"/>
              <a:t>4</a:t>
            </a:r>
            <a:r>
              <a:rPr lang="en-US" dirty="0"/>
              <a:t>, CO</a:t>
            </a:r>
            <a:r>
              <a:rPr lang="en-US" baseline="-25000" dirty="0"/>
              <a:t>2</a:t>
            </a:r>
            <a:r>
              <a:rPr lang="en-US" dirty="0"/>
              <a:t>, N</a:t>
            </a:r>
            <a:r>
              <a:rPr lang="en-US" baseline="-25000" dirty="0"/>
              <a:t>2</a:t>
            </a:r>
            <a:r>
              <a:rPr lang="en-US" dirty="0"/>
              <a:t>O, etc.)</a:t>
            </a:r>
          </a:p>
          <a:p>
            <a:pPr lvl="1"/>
            <a:r>
              <a:rPr lang="en-US" dirty="0"/>
              <a:t>Pressure on producers from milk buyers</a:t>
            </a:r>
          </a:p>
          <a:p>
            <a:r>
              <a:rPr lang="en-US" dirty="0"/>
              <a:t>Milk composition</a:t>
            </a:r>
          </a:p>
          <a:p>
            <a:pPr lvl="1"/>
            <a:r>
              <a:rPr lang="en-US" dirty="0"/>
              <a:t>Fatty acids</a:t>
            </a:r>
          </a:p>
          <a:p>
            <a:pPr lvl="1"/>
            <a:r>
              <a:rPr lang="en-US" dirty="0"/>
              <a:t>A2/A2 (some plants do pay)</a:t>
            </a:r>
          </a:p>
          <a:p>
            <a:pPr lvl="1"/>
            <a:r>
              <a:rPr lang="en-US" dirty="0"/>
              <a:t>Cheese manufacturing properties (some plants do provide incentives)</a:t>
            </a:r>
          </a:p>
        </p:txBody>
      </p:sp>
    </p:spTree>
    <p:extLst>
      <p:ext uri="{BB962C8B-B14F-4D97-AF65-F5344CB8AC3E}">
        <p14:creationId xmlns:p14="http://schemas.microsoft.com/office/powerpoint/2010/main" val="3536983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96900" y="1877388"/>
            <a:ext cx="5307189" cy="41582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What is CDCB?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How does genetic improvement work?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What new tools are on the way?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Closing thoughts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17A31B-EC66-8F75-C29B-E3F58E249ABD}"/>
              </a:ext>
            </a:extLst>
          </p:cNvPr>
          <p:cNvSpPr txBox="1"/>
          <p:nvPr/>
        </p:nvSpPr>
        <p:spPr>
          <a:xfrm>
            <a:off x="6025424" y="5659582"/>
            <a:ext cx="59482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CDCB scientists with Land Grant university faculty and students at the October 2025 annual meeting of multistate project S-1096 at University of Wisconsin.</a:t>
            </a:r>
          </a:p>
        </p:txBody>
      </p:sp>
      <p:pic>
        <p:nvPicPr>
          <p:cNvPr id="9" name="Picture 8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3732BB6A-8725-3E4E-280E-FA7E8FD129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96" t="2393" r="17514" b="11465"/>
          <a:stretch>
            <a:fillRect/>
          </a:stretch>
        </p:blipFill>
        <p:spPr>
          <a:xfrm>
            <a:off x="6025424" y="197024"/>
            <a:ext cx="5948218" cy="55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71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D507349-3F2C-FE44-9D37-05125EFFB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cow of the future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F2F336B-E8AD-C54A-82CB-6AD6819BA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31" y="1882520"/>
            <a:ext cx="2903835" cy="4158252"/>
          </a:xfrm>
        </p:spPr>
        <p:txBody>
          <a:bodyPr>
            <a:normAutofit/>
          </a:bodyPr>
          <a:lstStyle/>
          <a:p>
            <a:r>
              <a:rPr lang="en-US" dirty="0"/>
              <a:t>Efficient</a:t>
            </a:r>
          </a:p>
          <a:p>
            <a:r>
              <a:rPr lang="en-US" dirty="0"/>
              <a:t>Smaller and rounder</a:t>
            </a:r>
          </a:p>
          <a:p>
            <a:r>
              <a:rPr lang="en-US" dirty="0"/>
              <a:t>Long-lived</a:t>
            </a:r>
          </a:p>
          <a:p>
            <a:r>
              <a:rPr lang="en-US" dirty="0"/>
              <a:t>Fertile</a:t>
            </a:r>
          </a:p>
          <a:p>
            <a:r>
              <a:rPr lang="en-US" dirty="0"/>
              <a:t>More solids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28CE982-681D-A84A-992E-FBF471B3F1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2"/>
          <a:stretch/>
        </p:blipFill>
        <p:spPr bwMode="auto">
          <a:xfrm>
            <a:off x="7433541" y="588314"/>
            <a:ext cx="4294909" cy="542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6D57B589-2C96-B61D-D3F9-C05FD79DBC55}"/>
              </a:ext>
            </a:extLst>
          </p:cNvPr>
          <p:cNvSpPr txBox="1">
            <a:spLocks/>
          </p:cNvSpPr>
          <p:nvPr/>
        </p:nvSpPr>
        <p:spPr>
          <a:xfrm>
            <a:off x="3768811" y="1854810"/>
            <a:ext cx="3505980" cy="4158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B1E2C"/>
              </a:buClr>
              <a:buSzPct val="50000"/>
              <a:buFont typeface="Garamond" panose="02020404030301010803" pitchFamily="18" charset="0"/>
              <a:buChar char="►"/>
              <a:defRPr sz="36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91D2C"/>
              </a:buClr>
              <a:buFont typeface="Garamond" panose="02020404030301010803" pitchFamily="18" charset="0"/>
              <a:buChar char="▪"/>
              <a:defRPr sz="30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91D2C"/>
              </a:buClr>
              <a:buFont typeface="Garamond" panose="02020404030301010803" pitchFamily="18" charset="0"/>
              <a:buChar char="»"/>
              <a:defRPr sz="28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91D2C"/>
              </a:buClr>
              <a:buFont typeface="Garamond" panose="02020404030301010803" pitchFamily="18" charset="0"/>
              <a:buChar char="•"/>
              <a:defRPr sz="24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91D2C"/>
              </a:buClr>
              <a:buFont typeface="Garamond" panose="02020404030301010803" pitchFamily="18" charset="0"/>
              <a:buChar char="−"/>
              <a:defRPr sz="20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Heat-tolerant</a:t>
            </a:r>
          </a:p>
          <a:p>
            <a:r>
              <a:rPr lang="en-US" dirty="0"/>
              <a:t>Polled</a:t>
            </a:r>
          </a:p>
          <a:p>
            <a:r>
              <a:rPr lang="en-US" dirty="0"/>
              <a:t>Desirable carcass</a:t>
            </a:r>
          </a:p>
          <a:p>
            <a:r>
              <a:rPr lang="en-US" dirty="0"/>
              <a:t>Sustainable</a:t>
            </a:r>
          </a:p>
          <a:p>
            <a:r>
              <a:rPr lang="en-US" dirty="0"/>
              <a:t>Persistent</a:t>
            </a:r>
          </a:p>
        </p:txBody>
      </p:sp>
    </p:spTree>
    <p:extLst>
      <p:ext uri="{BB962C8B-B14F-4D97-AF65-F5344CB8AC3E}">
        <p14:creationId xmlns:p14="http://schemas.microsoft.com/office/powerpoint/2010/main" val="1045925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8FE4214-6EC8-582E-2B42-5F3CAE18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thoughts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963F327-1F37-2EC0-442D-2730C4639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cow of the future will produce milk with superior manufacturing properties</a:t>
            </a:r>
          </a:p>
          <a:p>
            <a:r>
              <a:rPr lang="en-US" dirty="0"/>
              <a:t>Genetic selection has been a key tool for increasing the amount of milk solids produced by today’s dairy cows</a:t>
            </a:r>
          </a:p>
          <a:p>
            <a:r>
              <a:rPr lang="en-US" dirty="0"/>
              <a:t>High-quality management and excellent environments are needed for those genetics to be expressed</a:t>
            </a:r>
          </a:p>
          <a:p>
            <a:r>
              <a:rPr lang="en-US" dirty="0"/>
              <a:t>Traits based on fine milk composition offer ways to increase the efficiency of cheese production</a:t>
            </a:r>
          </a:p>
        </p:txBody>
      </p:sp>
    </p:spTree>
    <p:extLst>
      <p:ext uri="{BB962C8B-B14F-4D97-AF65-F5344CB8AC3E}">
        <p14:creationId xmlns:p14="http://schemas.microsoft.com/office/powerpoint/2010/main" val="3555024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BF9A9B-BF8A-9286-680F-6B737E4D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3DD00-16AF-90C0-B051-FA9B4C732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6123432" cy="4158252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Thank you for your</a:t>
            </a:r>
            <a:br>
              <a:rPr lang="en-US" sz="4400" b="1" dirty="0"/>
            </a:br>
            <a:r>
              <a:rPr lang="en-US" sz="4400" b="1" dirty="0"/>
              <a:t>attention!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john.cole@uscdcb.com</a:t>
            </a:r>
            <a:endParaRPr lang="en-US" dirty="0"/>
          </a:p>
        </p:txBody>
      </p:sp>
      <p:pic>
        <p:nvPicPr>
          <p:cNvPr id="1026" name="Picture 2" descr="May be an illustration of rat and text that says '1/15/84 &quot;Well, heaven knows what it is or where it came from-just get rid ofit! of it! But save that cheese first.&quot;'">
            <a:extLst>
              <a:ext uri="{FF2B5EF4-FFF2-40B4-BE49-F238E27FC236}">
                <a16:creationId xmlns:a16="http://schemas.microsoft.com/office/drawing/2014/main" id="{727FBBBB-4B87-53E6-D449-491193BDE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407" y="682911"/>
            <a:ext cx="4341769" cy="588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111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AB9761-04E0-0AA3-EFBF-5E045E5B7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CDCB?</a:t>
            </a:r>
          </a:p>
        </p:txBody>
      </p:sp>
    </p:spTree>
    <p:extLst>
      <p:ext uri="{BB962C8B-B14F-4D97-AF65-F5344CB8AC3E}">
        <p14:creationId xmlns:p14="http://schemas.microsoft.com/office/powerpoint/2010/main" val="249538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B1748-D041-A029-ECC6-B0707324C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airy farm&#10;&#10;AI-generated content may be incorrect.">
            <a:extLst>
              <a:ext uri="{FF2B5EF4-FFF2-40B4-BE49-F238E27FC236}">
                <a16:creationId xmlns:a16="http://schemas.microsoft.com/office/drawing/2014/main" id="{F8D3B354-E9BD-A4DC-7CE1-2B6585427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52575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3E4C4-1AB4-8F83-390B-CE2533D46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Cooperator Database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FF16317-9F87-E886-D51B-DE870F9EF66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55999" y="1669748"/>
          <a:ext cx="6132285" cy="447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1C38F82B-A363-730B-8AE5-ECADC8348DCC}"/>
              </a:ext>
            </a:extLst>
          </p:cNvPr>
          <p:cNvGrpSpPr/>
          <p:nvPr/>
        </p:nvGrpSpPr>
        <p:grpSpPr>
          <a:xfrm>
            <a:off x="619979" y="1850567"/>
            <a:ext cx="7174188" cy="4075721"/>
            <a:chOff x="326066" y="2035629"/>
            <a:chExt cx="7174188" cy="407572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163F0AC-BAA9-CD50-0FF6-885F2B8C2FC3}"/>
                </a:ext>
              </a:extLst>
            </p:cNvPr>
            <p:cNvSpPr txBox="1"/>
            <p:nvPr/>
          </p:nvSpPr>
          <p:spPr>
            <a:xfrm>
              <a:off x="925286" y="2035629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Lactation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137484-6B1F-B97F-4338-1766EAF00173}"/>
                </a:ext>
              </a:extLst>
            </p:cNvPr>
            <p:cNvSpPr txBox="1"/>
            <p:nvPr/>
          </p:nvSpPr>
          <p:spPr>
            <a:xfrm>
              <a:off x="925286" y="2562809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SCS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BB0EDB-33E6-BC4A-0B20-D95B42FB4C6C}"/>
                </a:ext>
              </a:extLst>
            </p:cNvPr>
            <p:cNvSpPr txBox="1"/>
            <p:nvPr/>
          </p:nvSpPr>
          <p:spPr>
            <a:xfrm>
              <a:off x="925286" y="3079103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Cow Livability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872294-6B10-2651-8479-7D7A24E21A26}"/>
                </a:ext>
              </a:extLst>
            </p:cNvPr>
            <p:cNvSpPr txBox="1"/>
            <p:nvPr/>
          </p:nvSpPr>
          <p:spPr>
            <a:xfrm>
              <a:off x="925286" y="3606283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Fertility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1E339D-BEB6-480E-8948-6F14C69D29E3}"/>
                </a:ext>
              </a:extLst>
            </p:cNvPr>
            <p:cNvSpPr txBox="1"/>
            <p:nvPr/>
          </p:nvSpPr>
          <p:spPr>
            <a:xfrm>
              <a:off x="925286" y="4122577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Health Traits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3B15F7-2B44-FBDA-71DB-BF2C19D97D2A}"/>
                </a:ext>
              </a:extLst>
            </p:cNvPr>
            <p:cNvSpPr txBox="1"/>
            <p:nvPr/>
          </p:nvSpPr>
          <p:spPr>
            <a:xfrm>
              <a:off x="925286" y="4638871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Calving Ease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3FBE93-2B73-E964-EB8A-6069A76BC672}"/>
                </a:ext>
              </a:extLst>
            </p:cNvPr>
            <p:cNvSpPr txBox="1"/>
            <p:nvPr/>
          </p:nvSpPr>
          <p:spPr>
            <a:xfrm>
              <a:off x="925286" y="5155165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Type (non-HO)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93EE93-B3EE-0A46-FD5E-9F53766265D7}"/>
                </a:ext>
              </a:extLst>
            </p:cNvPr>
            <p:cNvSpPr txBox="1"/>
            <p:nvPr/>
          </p:nvSpPr>
          <p:spPr>
            <a:xfrm>
              <a:off x="326066" y="5649685"/>
              <a:ext cx="30267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Residual Feed Intake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5E8B9B-56A1-0935-4BE0-14554B4EE015}"/>
                </a:ext>
              </a:extLst>
            </p:cNvPr>
            <p:cNvSpPr txBox="1"/>
            <p:nvPr/>
          </p:nvSpPr>
          <p:spPr>
            <a:xfrm>
              <a:off x="4822369" y="2035629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FFFF"/>
                  </a:solidFill>
                  <a:latin typeface="Garamond" panose="02020404030301010803" pitchFamily="18" charset="0"/>
                </a:rPr>
                <a:t>108.7 million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684363-47A2-3E06-C951-2FDA6DB2C5F3}"/>
                </a:ext>
              </a:extLst>
            </p:cNvPr>
            <p:cNvSpPr txBox="1"/>
            <p:nvPr/>
          </p:nvSpPr>
          <p:spPr>
            <a:xfrm>
              <a:off x="4114795" y="2562809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FFFF"/>
                  </a:solidFill>
                  <a:latin typeface="Garamond" panose="02020404030301010803" pitchFamily="18" charset="0"/>
                </a:rPr>
                <a:t>72.2 million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66AB97-73E3-9B6F-E404-D78138955315}"/>
                </a:ext>
              </a:extLst>
            </p:cNvPr>
            <p:cNvSpPr txBox="1"/>
            <p:nvPr/>
          </p:nvSpPr>
          <p:spPr>
            <a:xfrm>
              <a:off x="5072740" y="3079103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FFFF"/>
                  </a:solidFill>
                  <a:latin typeface="Garamond" panose="02020404030301010803" pitchFamily="18" charset="0"/>
                </a:rPr>
                <a:t>127.2 million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3F9A9D-7B2D-231C-09A8-4BB8AF36074C}"/>
                </a:ext>
              </a:extLst>
            </p:cNvPr>
            <p:cNvSpPr txBox="1"/>
            <p:nvPr/>
          </p:nvSpPr>
          <p:spPr>
            <a:xfrm>
              <a:off x="4648197" y="3606283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FFFF"/>
                  </a:solidFill>
                  <a:latin typeface="Garamond" panose="02020404030301010803" pitchFamily="18" charset="0"/>
                </a:rPr>
                <a:t>99.8 million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441278-C49A-700E-E080-F76B5F862D3D}"/>
                </a:ext>
              </a:extLst>
            </p:cNvPr>
            <p:cNvSpPr txBox="1"/>
            <p:nvPr/>
          </p:nvSpPr>
          <p:spPr>
            <a:xfrm>
              <a:off x="3962393" y="4122577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12.5 million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7A4671-4363-E519-C69D-4BD750D9C800}"/>
                </a:ext>
              </a:extLst>
            </p:cNvPr>
            <p:cNvSpPr txBox="1"/>
            <p:nvPr/>
          </p:nvSpPr>
          <p:spPr>
            <a:xfrm>
              <a:off x="3646708" y="4638871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FFFF"/>
                  </a:solidFill>
                  <a:latin typeface="Garamond" panose="02020404030301010803" pitchFamily="18" charset="0"/>
                </a:rPr>
                <a:t>40 million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F3D153-07A8-4BE2-6402-B2FC978958D7}"/>
                </a:ext>
              </a:extLst>
            </p:cNvPr>
            <p:cNvSpPr txBox="1"/>
            <p:nvPr/>
          </p:nvSpPr>
          <p:spPr>
            <a:xfrm>
              <a:off x="3701139" y="5155165"/>
              <a:ext cx="24275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3.6 million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B107DB-0614-C3BB-C27C-FC08ED78D54C}"/>
                </a:ext>
              </a:extLst>
            </p:cNvPr>
            <p:cNvSpPr txBox="1"/>
            <p:nvPr/>
          </p:nvSpPr>
          <p:spPr>
            <a:xfrm>
              <a:off x="3591778" y="5649685"/>
              <a:ext cx="30267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5"/>
                  </a:solidFill>
                  <a:latin typeface="Garamond" panose="02020404030301010803" pitchFamily="18" charset="0"/>
                </a:rPr>
                <a:t>11,095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78236ED-C65E-423F-F4E3-2B2E83533E87}"/>
              </a:ext>
            </a:extLst>
          </p:cNvPr>
          <p:cNvSpPr txBox="1"/>
          <p:nvPr/>
        </p:nvSpPr>
        <p:spPr>
          <a:xfrm>
            <a:off x="6422566" y="6426018"/>
            <a:ext cx="3688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Garamond" panose="02020404030301010803" pitchFamily="18" charset="0"/>
              </a:rPr>
              <a:t>Counts from December 2024 evaluations</a:t>
            </a:r>
          </a:p>
        </p:txBody>
      </p:sp>
    </p:spTree>
    <p:extLst>
      <p:ext uri="{BB962C8B-B14F-4D97-AF65-F5344CB8AC3E}">
        <p14:creationId xmlns:p14="http://schemas.microsoft.com/office/powerpoint/2010/main" val="332956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842EE-5825-8870-E5A0-979760F1B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B8C6FA-BB83-AE12-40C7-8F7681043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Cooperator Database</a:t>
            </a:r>
          </a:p>
        </p:txBody>
      </p:sp>
      <p:pic>
        <p:nvPicPr>
          <p:cNvPr id="25" name="Content Placeholder 24" descr="A blue and red pie chart&#10;&#10;Description automatically generated">
            <a:extLst>
              <a:ext uri="{FF2B5EF4-FFF2-40B4-BE49-F238E27FC236}">
                <a16:creationId xmlns:a16="http://schemas.microsoft.com/office/drawing/2014/main" id="{855773A7-A784-10FF-4123-5B1066F00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71812"/>
          <a:stretch/>
        </p:blipFill>
        <p:spPr>
          <a:xfrm>
            <a:off x="4218603" y="1999824"/>
            <a:ext cx="1149028" cy="2292927"/>
          </a:xfr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FEE39FB-1C6E-300C-588A-25D166D5C11E}"/>
              </a:ext>
            </a:extLst>
          </p:cNvPr>
          <p:cNvSpPr txBox="1"/>
          <p:nvPr/>
        </p:nvSpPr>
        <p:spPr>
          <a:xfrm>
            <a:off x="5204703" y="3000178"/>
            <a:ext cx="11490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25205E"/>
                </a:solidFill>
                <a:latin typeface="+mj-lt"/>
              </a:rPr>
              <a:t>89%</a:t>
            </a:r>
          </a:p>
          <a:p>
            <a:pPr algn="ctr"/>
            <a:r>
              <a:rPr lang="en-US" sz="1400" dirty="0">
                <a:solidFill>
                  <a:srgbClr val="252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HOLSTEIN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7196B5-A888-76FF-2662-CCCB33676CB6}"/>
              </a:ext>
            </a:extLst>
          </p:cNvPr>
          <p:cNvSpPr txBox="1"/>
          <p:nvPr/>
        </p:nvSpPr>
        <p:spPr>
          <a:xfrm>
            <a:off x="5187895" y="1978176"/>
            <a:ext cx="11490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/>
                </a:solidFill>
                <a:latin typeface="+mj-lt"/>
              </a:rPr>
              <a:t>10%</a:t>
            </a:r>
          </a:p>
          <a:p>
            <a:pPr algn="ctr"/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JERSEY</a:t>
            </a:r>
          </a:p>
        </p:txBody>
      </p:sp>
      <p:pic>
        <p:nvPicPr>
          <p:cNvPr id="30" name="Graphic 29" descr="Earth globe: Americas with solid fill">
            <a:extLst>
              <a:ext uri="{FF2B5EF4-FFF2-40B4-BE49-F238E27FC236}">
                <a16:creationId xmlns:a16="http://schemas.microsoft.com/office/drawing/2014/main" id="{20F7BCB3-C351-DEFC-9802-0B9296FD3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4625" y="1801386"/>
            <a:ext cx="2641888" cy="264188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03A64E0-F4CC-E119-6697-B83F6A381AEC}"/>
              </a:ext>
            </a:extLst>
          </p:cNvPr>
          <p:cNvSpPr txBox="1"/>
          <p:nvPr/>
        </p:nvSpPr>
        <p:spPr>
          <a:xfrm>
            <a:off x="7449728" y="2513639"/>
            <a:ext cx="1797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25205E"/>
                </a:solidFill>
                <a:latin typeface="+mj-lt"/>
              </a:rPr>
              <a:t>72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B880F9-569F-BB3B-E477-DDB37E6A29F8}"/>
              </a:ext>
            </a:extLst>
          </p:cNvPr>
          <p:cNvSpPr txBox="1"/>
          <p:nvPr/>
        </p:nvSpPr>
        <p:spPr>
          <a:xfrm>
            <a:off x="7449728" y="3309790"/>
            <a:ext cx="1797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52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COUNTRIES</a:t>
            </a: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FDB46E2C-0102-4A6D-2446-1F448C70D688}"/>
              </a:ext>
            </a:extLst>
          </p:cNvPr>
          <p:cNvGraphicFramePr/>
          <p:nvPr/>
        </p:nvGraphicFramePr>
        <p:xfrm>
          <a:off x="668797" y="1919617"/>
          <a:ext cx="2918177" cy="2405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54D04066-504C-8C06-6297-B31211E0DF2F}"/>
              </a:ext>
            </a:extLst>
          </p:cNvPr>
          <p:cNvSpPr txBox="1"/>
          <p:nvPr/>
        </p:nvSpPr>
        <p:spPr>
          <a:xfrm>
            <a:off x="1291100" y="2513639"/>
            <a:ext cx="1797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25205E"/>
                </a:solidFill>
                <a:latin typeface="+mj-lt"/>
              </a:rPr>
              <a:t>93%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55322F5-7F11-98A8-18FB-180449061DC7}"/>
              </a:ext>
            </a:extLst>
          </p:cNvPr>
          <p:cNvSpPr txBox="1"/>
          <p:nvPr/>
        </p:nvSpPr>
        <p:spPr>
          <a:xfrm>
            <a:off x="1260379" y="3337696"/>
            <a:ext cx="1797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52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FEMALE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AA44842-091D-13C8-3CAC-5D5122FB553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3621"/>
          <a:stretch/>
        </p:blipFill>
        <p:spPr>
          <a:xfrm>
            <a:off x="596900" y="4538679"/>
            <a:ext cx="8988169" cy="12717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C9D6E6-7ECC-1C27-7DC7-3AA436BBEC25}"/>
              </a:ext>
            </a:extLst>
          </p:cNvPr>
          <p:cNvSpPr txBox="1"/>
          <p:nvPr/>
        </p:nvSpPr>
        <p:spPr>
          <a:xfrm>
            <a:off x="6422566" y="6426018"/>
            <a:ext cx="3688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Garamond" panose="02020404030301010803" pitchFamily="18" charset="0"/>
              </a:rPr>
              <a:t>Counts from December 2024 evaluations</a:t>
            </a:r>
          </a:p>
        </p:txBody>
      </p:sp>
    </p:spTree>
    <p:extLst>
      <p:ext uri="{BB962C8B-B14F-4D97-AF65-F5344CB8AC3E}">
        <p14:creationId xmlns:p14="http://schemas.microsoft.com/office/powerpoint/2010/main" val="4150553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E048884-DE36-81E3-329B-A955F6675C16}"/>
              </a:ext>
            </a:extLst>
          </p:cNvPr>
          <p:cNvGrpSpPr>
            <a:grpSpLocks noChangeAspect="1"/>
          </p:cNvGrpSpPr>
          <p:nvPr/>
        </p:nvGrpSpPr>
        <p:grpSpPr>
          <a:xfrm>
            <a:off x="1536700" y="1485445"/>
            <a:ext cx="10058400" cy="5171670"/>
            <a:chOff x="746760" y="999200"/>
            <a:chExt cx="10698480" cy="5500776"/>
          </a:xfrm>
        </p:grpSpPr>
        <p:pic>
          <p:nvPicPr>
            <p:cNvPr id="14" name="Picture 13" descr="Map&#10;&#10;Description automatically generated">
              <a:extLst>
                <a:ext uri="{FF2B5EF4-FFF2-40B4-BE49-F238E27FC236}">
                  <a16:creationId xmlns:a16="http://schemas.microsoft.com/office/drawing/2014/main" id="{25060F49-18B3-3DD6-CE35-04976040C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760" y="999200"/>
              <a:ext cx="10698480" cy="550077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F992E9-2BEC-DCCD-E92D-0DA3A7608150}"/>
                </a:ext>
              </a:extLst>
            </p:cNvPr>
            <p:cNvSpPr txBox="1"/>
            <p:nvPr/>
          </p:nvSpPr>
          <p:spPr>
            <a:xfrm>
              <a:off x="8017567" y="2027583"/>
              <a:ext cx="1389862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240,787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7E8B15-2978-E26A-116E-B155A4FCEE51}"/>
                </a:ext>
              </a:extLst>
            </p:cNvPr>
            <p:cNvSpPr txBox="1"/>
            <p:nvPr/>
          </p:nvSpPr>
          <p:spPr>
            <a:xfrm>
              <a:off x="2108492" y="2820913"/>
              <a:ext cx="163918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7,315,447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C62A48-BEE9-AE10-B58C-1C91F280B324}"/>
                </a:ext>
              </a:extLst>
            </p:cNvPr>
            <p:cNvSpPr txBox="1"/>
            <p:nvPr/>
          </p:nvSpPr>
          <p:spPr>
            <a:xfrm>
              <a:off x="7805435" y="3086585"/>
              <a:ext cx="165376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1,024,347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44F251-06B7-4F9F-D95A-1904CA69F09D}"/>
                </a:ext>
              </a:extLst>
            </p:cNvPr>
            <p:cNvSpPr txBox="1"/>
            <p:nvPr/>
          </p:nvSpPr>
          <p:spPr>
            <a:xfrm>
              <a:off x="9070405" y="5133671"/>
              <a:ext cx="1389861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179,258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CB1300-DC8F-E859-2371-DEE7192DE32B}"/>
                </a:ext>
              </a:extLst>
            </p:cNvPr>
            <p:cNvSpPr txBox="1"/>
            <p:nvPr/>
          </p:nvSpPr>
          <p:spPr>
            <a:xfrm>
              <a:off x="3417030" y="4495278"/>
              <a:ext cx="197457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+mj-lt"/>
                </a:rPr>
                <a:t>497,713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AA26F7-34C0-3ED1-DA33-7CDF4FB36B36}"/>
                </a:ext>
              </a:extLst>
            </p:cNvPr>
            <p:cNvSpPr txBox="1"/>
            <p:nvPr/>
          </p:nvSpPr>
          <p:spPr>
            <a:xfrm>
              <a:off x="5974908" y="4495280"/>
              <a:ext cx="197457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+mj-lt"/>
                </a:rPr>
                <a:t>44,493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8E5F2D-E3F0-C10F-237F-0259DF83C6C7}"/>
                </a:ext>
              </a:extLst>
            </p:cNvPr>
            <p:cNvSpPr txBox="1"/>
            <p:nvPr/>
          </p:nvSpPr>
          <p:spPr>
            <a:xfrm>
              <a:off x="4551344" y="1956870"/>
              <a:ext cx="1470787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826,506</a:t>
              </a: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B368E59E-D178-A82E-44BB-20AD2D15B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Genotyped animals in database </a:t>
            </a:r>
            <a:r>
              <a:rPr lang="en-US" sz="3200" dirty="0">
                <a:solidFill>
                  <a:schemeClr val="tx1"/>
                </a:solidFill>
              </a:rPr>
              <a:t>(May 2025)</a:t>
            </a:r>
          </a:p>
        </p:txBody>
      </p:sp>
    </p:spTree>
    <p:extLst>
      <p:ext uri="{BB962C8B-B14F-4D97-AF65-F5344CB8AC3E}">
        <p14:creationId xmlns:p14="http://schemas.microsoft.com/office/powerpoint/2010/main" val="2782529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53E59-0E75-0E59-BA7C-BAE0C3276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0E3510-FC6C-AFDF-1515-CB7089C86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genetic improvement 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93117-8383-CC36-CE86-1BFFCAFD86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0F8CE-6223-4241-882D-8C053F6794F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83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6f585ac597_0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54400" tIns="54400" rIns="54400" bIns="54400" rtlCol="0" anchor="b" anchorCtr="0">
            <a:normAutofit/>
          </a:bodyPr>
          <a:lstStyle/>
          <a:p>
            <a:pPr>
              <a:buSzPts val="8500"/>
            </a:pPr>
            <a:r>
              <a:rPr lang="en-US" dirty="0"/>
              <a:t>Where are we today?</a:t>
            </a:r>
            <a:endParaRPr dirty="0"/>
          </a:p>
        </p:txBody>
      </p:sp>
      <p:sp>
        <p:nvSpPr>
          <p:cNvPr id="98" name="Google Shape;98;g26f585ac597_0_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54400" tIns="54400" rIns="54400" bIns="54400" rtlCol="0" anchor="t" anchorCtr="0">
            <a:normAutofit/>
          </a:bodyPr>
          <a:lstStyle/>
          <a:p>
            <a:pPr marL="408033" indent="-293733">
              <a:lnSpc>
                <a:spcPct val="150000"/>
              </a:lnSpc>
              <a:spcBef>
                <a:spcPts val="0"/>
              </a:spcBef>
              <a:buSzPct val="75000"/>
              <a:buChar char="•"/>
            </a:pPr>
            <a:r>
              <a:rPr lang="en-US" b="1" dirty="0">
                <a:latin typeface="Arial" panose="020B0604020202020204" pitchFamily="34" charset="0"/>
              </a:rPr>
              <a:t>1890</a:t>
            </a:r>
            <a:r>
              <a:rPr lang="en-US" dirty="0">
                <a:latin typeface="Arial" panose="020B0604020202020204" pitchFamily="34" charset="0"/>
              </a:rPr>
              <a:t> avg. milk production</a:t>
            </a:r>
            <a:r>
              <a:rPr lang="en-US" baseline="30000" dirty="0">
                <a:latin typeface="Arial" panose="020B0604020202020204" pitchFamily="34" charset="0"/>
                <a:ea typeface="Century Gothic"/>
                <a:sym typeface="Century Gothic"/>
              </a:rPr>
              <a:t>1</a:t>
            </a:r>
            <a:endParaRPr dirty="0">
              <a:latin typeface="Arial" panose="020B0604020202020204" pitchFamily="34" charset="0"/>
            </a:endParaRPr>
          </a:p>
          <a:p>
            <a:pPr marL="408033" indent="-293733">
              <a:lnSpc>
                <a:spcPct val="150000"/>
              </a:lnSpc>
              <a:spcBef>
                <a:spcPts val="300"/>
              </a:spcBef>
              <a:buSzPct val="75000"/>
              <a:buChar char="•"/>
            </a:pPr>
            <a:r>
              <a:rPr lang="en-US" b="1" dirty="0">
                <a:latin typeface="Arial" panose="020B0604020202020204" pitchFamily="34" charset="0"/>
              </a:rPr>
              <a:t>2022 </a:t>
            </a:r>
            <a:r>
              <a:rPr lang="en-US" dirty="0">
                <a:latin typeface="Arial" panose="020B0604020202020204" pitchFamily="34" charset="0"/>
              </a:rPr>
              <a:t>avg. standardized milk yield (HO)</a:t>
            </a:r>
            <a:r>
              <a:rPr lang="en-US" baseline="30000" dirty="0">
                <a:latin typeface="Arial" panose="020B0604020202020204" pitchFamily="34" charset="0"/>
                <a:ea typeface="Century Gothic"/>
                <a:sym typeface="Century Gothic"/>
              </a:rPr>
              <a:t>2</a:t>
            </a:r>
            <a:r>
              <a:rPr lang="en-US" dirty="0">
                <a:latin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99" name="Google Shape;99;g26f585ac597_0_0"/>
          <p:cNvSpPr txBox="1"/>
          <p:nvPr/>
        </p:nvSpPr>
        <p:spPr>
          <a:xfrm>
            <a:off x="9555776" y="2004586"/>
            <a:ext cx="2311950" cy="66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r">
              <a:buClr>
                <a:srgbClr val="AC1F2D"/>
              </a:buClr>
              <a:buSzPts val="8000"/>
            </a:pPr>
            <a:r>
              <a:rPr lang="en-US" sz="4000" b="1" dirty="0">
                <a:solidFill>
                  <a:srgbClr val="AC1F2D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1,088 kg</a:t>
            </a:r>
            <a:endParaRPr sz="7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0" name="Google Shape;100;g26f585ac597_0_0"/>
          <p:cNvSpPr txBox="1"/>
          <p:nvPr/>
        </p:nvSpPr>
        <p:spPr>
          <a:xfrm>
            <a:off x="9253174" y="2866904"/>
            <a:ext cx="2598900" cy="66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r">
              <a:buClr>
                <a:srgbClr val="AC1F2D"/>
              </a:buClr>
              <a:buSzPts val="8000"/>
            </a:pPr>
            <a:r>
              <a:rPr lang="en-US" sz="4000" b="1" dirty="0">
                <a:solidFill>
                  <a:srgbClr val="AC1F2D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12,885 kg</a:t>
            </a:r>
            <a:endParaRPr sz="7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1" name="Google Shape;101;g26f585ac597_0_0"/>
          <p:cNvSpPr txBox="1"/>
          <p:nvPr/>
        </p:nvSpPr>
        <p:spPr>
          <a:xfrm>
            <a:off x="526984" y="3686649"/>
            <a:ext cx="11138100" cy="1038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AC1F2D"/>
              </a:buClr>
              <a:buSzPts val="4300"/>
            </a:pPr>
            <a:r>
              <a:rPr lang="en-US" sz="2150" b="1" dirty="0">
                <a:solidFill>
                  <a:srgbClr val="AC1F2D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!!! DISCLAIMER: many factors have changed in data recording and standardization over this 130-year period !!! </a:t>
            </a:r>
            <a:endParaRPr sz="7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2" name="Google Shape;102;g26f585ac597_0_0"/>
          <p:cNvSpPr txBox="1"/>
          <p:nvPr/>
        </p:nvSpPr>
        <p:spPr>
          <a:xfrm>
            <a:off x="2151973" y="4717952"/>
            <a:ext cx="7888050" cy="738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1B154B"/>
              </a:buClr>
              <a:buSzPts val="4300"/>
            </a:pPr>
            <a:r>
              <a:rPr lang="en-US" sz="2150" b="1" dirty="0">
                <a:solidFill>
                  <a:srgbClr val="1B154B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However, unmistakable progress has been made. </a:t>
            </a:r>
            <a:r>
              <a:rPr lang="en-US" sz="3000" b="1" dirty="0">
                <a:solidFill>
                  <a:srgbClr val="1B154B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How? </a:t>
            </a:r>
            <a:endParaRPr sz="2150" b="1" dirty="0">
              <a:solidFill>
                <a:srgbClr val="1B154B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03" name="Google Shape;103;g26f585ac597_0_0"/>
          <p:cNvSpPr txBox="1"/>
          <p:nvPr/>
        </p:nvSpPr>
        <p:spPr>
          <a:xfrm>
            <a:off x="1569916" y="5320477"/>
            <a:ext cx="9026768" cy="54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AC1F2D"/>
              </a:buClr>
              <a:buSzPts val="4300"/>
            </a:pPr>
            <a:r>
              <a:rPr lang="en-US" sz="2150" dirty="0">
                <a:solidFill>
                  <a:srgbClr val="AC1F2D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(1) genetic selection &amp; (2) improving the environment of dairy cows</a:t>
            </a:r>
            <a:endParaRPr sz="2150" dirty="0">
              <a:solidFill>
                <a:srgbClr val="AC1F2D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04" name="Google Shape;104;g26f585ac597_0_0"/>
          <p:cNvSpPr txBox="1"/>
          <p:nvPr/>
        </p:nvSpPr>
        <p:spPr>
          <a:xfrm>
            <a:off x="9622959" y="6283259"/>
            <a:ext cx="2461050" cy="477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r">
              <a:buClr>
                <a:srgbClr val="000000"/>
              </a:buClr>
              <a:buSzPts val="2800"/>
            </a:pPr>
            <a:r>
              <a:rPr lang="en-US" sz="1400" baseline="30000" dirty="0">
                <a:solidFill>
                  <a:srgbClr val="FFFF00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1</a:t>
            </a:r>
            <a:r>
              <a:rPr lang="en-US" sz="1400" dirty="0">
                <a:solidFill>
                  <a:srgbClr val="FFFF00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Hodgson (1956)</a:t>
            </a:r>
            <a:endParaRPr sz="700" dirty="0">
              <a:solidFill>
                <a:srgbClr val="FFFF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r">
              <a:buClr>
                <a:srgbClr val="000000"/>
              </a:buClr>
              <a:buSzPts val="2800"/>
            </a:pPr>
            <a:r>
              <a:rPr lang="en-US" sz="1400" baseline="30000" dirty="0">
                <a:solidFill>
                  <a:srgbClr val="FFFF00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2</a:t>
            </a:r>
            <a:r>
              <a:rPr lang="en-US" sz="1400" dirty="0">
                <a:solidFill>
                  <a:srgbClr val="FFFF00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CDCB </a:t>
            </a:r>
            <a:r>
              <a:rPr lang="en-US" sz="1400" dirty="0" err="1">
                <a:solidFill>
                  <a:srgbClr val="FFFF00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WebConnect</a:t>
            </a:r>
            <a:r>
              <a:rPr lang="en-US" sz="1400" dirty="0">
                <a:solidFill>
                  <a:srgbClr val="FFFF00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 (2022)</a:t>
            </a:r>
            <a:endParaRPr sz="1400" dirty="0">
              <a:solidFill>
                <a:srgbClr val="FFFF00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CB 2025">
      <a:dk1>
        <a:srgbClr val="AB1E2C"/>
      </a:dk1>
      <a:lt1>
        <a:sysClr val="window" lastClr="FFFFFF"/>
      </a:lt1>
      <a:dk2>
        <a:srgbClr val="25205E"/>
      </a:dk2>
      <a:lt2>
        <a:srgbClr val="F1F2F2"/>
      </a:lt2>
      <a:accent1>
        <a:srgbClr val="2F9AD5"/>
      </a:accent1>
      <a:accent2>
        <a:srgbClr val="862633"/>
      </a:accent2>
      <a:accent3>
        <a:srgbClr val="D1EEFC"/>
      </a:accent3>
      <a:accent4>
        <a:srgbClr val="E3E1D5"/>
      </a:accent4>
      <a:accent5>
        <a:srgbClr val="071D49"/>
      </a:accent5>
      <a:accent6>
        <a:srgbClr val="ADAEA8"/>
      </a:accent6>
      <a:hlink>
        <a:srgbClr val="2F9AD5"/>
      </a:hlink>
      <a:folHlink>
        <a:srgbClr val="ADAEA8"/>
      </a:folHlink>
    </a:clrScheme>
    <a:fontScheme name="CDCB Brand Fonts">
      <a:majorFont>
        <a:latin typeface="Arial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CB PowerPoint Template 2024 KT" id="{9BB83BEC-7643-4DBF-AF7C-E2F2AB8B3177}" vid="{12CB3906-5286-4C3E-A0BB-D16330AFA3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40672</TotalTime>
  <Words>704</Words>
  <Application>Microsoft Macintosh PowerPoint</Application>
  <PresentationFormat>Widescreen</PresentationFormat>
  <Paragraphs>172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Aptos</vt:lpstr>
      <vt:lpstr>Arial</vt:lpstr>
      <vt:lpstr>Arial Bold</vt:lpstr>
      <vt:lpstr>Calibri</vt:lpstr>
      <vt:lpstr>Garamond</vt:lpstr>
      <vt:lpstr>Quattrocento Sans</vt:lpstr>
      <vt:lpstr>Times New Roman</vt:lpstr>
      <vt:lpstr>Wingdings</vt:lpstr>
      <vt:lpstr>Office Theme</vt:lpstr>
      <vt:lpstr>Genetic Selection as a Tool for Improving Milk Solids</vt:lpstr>
      <vt:lpstr>Topics</vt:lpstr>
      <vt:lpstr>What is CDCB?</vt:lpstr>
      <vt:lpstr>PowerPoint Presentation</vt:lpstr>
      <vt:lpstr>National Cooperator Database</vt:lpstr>
      <vt:lpstr>National Cooperator Database</vt:lpstr>
      <vt:lpstr>Genotyped animals in database (May 2025)</vt:lpstr>
      <vt:lpstr>How does genetic improvement work?</vt:lpstr>
      <vt:lpstr>Where are we today?</vt:lpstr>
      <vt:lpstr>How does genetic selection work?</vt:lpstr>
      <vt:lpstr>PowerPoint Presentation</vt:lpstr>
      <vt:lpstr>PowerPoint Presentation</vt:lpstr>
      <vt:lpstr>How do we deal with so many traits?</vt:lpstr>
      <vt:lpstr>We have different tools for different payment schemes</vt:lpstr>
      <vt:lpstr>PowerPoint Presentation</vt:lpstr>
      <vt:lpstr>What new tools are on the way?</vt:lpstr>
      <vt:lpstr>PowerPoint Presentation</vt:lpstr>
      <vt:lpstr>There’s unused value in milk samples!</vt:lpstr>
      <vt:lpstr>What about traits with no (current) market value?</vt:lpstr>
      <vt:lpstr>The cow of the future</vt:lpstr>
      <vt:lpstr>Closing thoughts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Schmitt</dc:creator>
  <cp:lastModifiedBy>John Cole</cp:lastModifiedBy>
  <cp:revision>338</cp:revision>
  <dcterms:created xsi:type="dcterms:W3CDTF">2024-12-04T22:35:59Z</dcterms:created>
  <dcterms:modified xsi:type="dcterms:W3CDTF">2025-10-15T19:47:26Z</dcterms:modified>
</cp:coreProperties>
</file>